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6" r:id="rId6"/>
    <p:sldId id="261" r:id="rId7"/>
    <p:sldId id="262" r:id="rId8"/>
    <p:sldId id="263" r:id="rId9"/>
    <p:sldId id="267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D15BC11-353C-434C-90E8-3C0EF07D226A}">
          <p14:sldIdLst>
            <p14:sldId id="256"/>
            <p14:sldId id="258"/>
            <p14:sldId id="259"/>
            <p14:sldId id="260"/>
          </p14:sldIdLst>
        </p14:section>
        <p14:section name="Untitled Section" id="{BA8D87D9-2AC8-408F-8643-DBD1A2C17C8F}">
          <p14:sldIdLst>
            <p14:sldId id="266"/>
            <p14:sldId id="261"/>
            <p14:sldId id="262"/>
            <p14:sldId id="263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C4"/>
    <a:srgbClr val="422C16"/>
    <a:srgbClr val="0C788E"/>
    <a:srgbClr val="006666"/>
    <a:srgbClr val="54381C"/>
    <a:srgbClr val="A50021"/>
    <a:srgbClr val="FFFFA3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>
        <p:scale>
          <a:sx n="70" d="100"/>
          <a:sy n="70" d="100"/>
        </p:scale>
        <p:origin x="-468" y="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196BF-AFE7-45B0-B1C4-BA97E6DFB19F}" type="datetimeFigureOut">
              <a:rPr lang="en-US" smtClean="0"/>
              <a:t>25/08/2021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456B-3926-4C23-BCAC-FAC743BFA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40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A35F0-21A4-4053-BB2E-7433041BE5B9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451-2A87-4512-BA4B-3C13CFC3448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B1EB-4AEF-4EDE-AB5B-20C354D174D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554-46D3-412B-8D9E-F27894C528B1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1313-4F67-4E59-A568-F719FF74F8D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93307-25A7-4249-B0D3-9EDB9DE8585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D5EFD-C17D-4E93-A710-78B716D8FF7F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17C3-BCEA-4D58-AFC8-BB98AAA3F74F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DBC-0BC0-4C2B-B861-7CAF9D59C9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2BB6-D551-4287-BF1E-AA411FC50238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74B95-9518-4AFA-9562-C695F8B6366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E0E2566-A0AA-4522-BE67-190542BBF7DE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539552" y="2492896"/>
            <a:ext cx="4752528" cy="1439788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Clarendon Blk BT" pitchFamily="18" charset="0"/>
              </a:rPr>
              <a:t>TEORI</a:t>
            </a:r>
            <a:br>
              <a:rPr lang="en-US" sz="4000" dirty="0" smtClean="0">
                <a:solidFill>
                  <a:schemeClr val="bg1"/>
                </a:solidFill>
                <a:latin typeface="Clarendon Blk BT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Clarendon Blk BT" pitchFamily="18" charset="0"/>
              </a:rPr>
              <a:t>BEHAVIORISME</a:t>
            </a:r>
            <a:endParaRPr lang="es-ES" sz="4000" b="1" dirty="0">
              <a:solidFill>
                <a:schemeClr val="bg1"/>
              </a:solidFill>
              <a:latin typeface="Clarendon Blk B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381000"/>
            <a:ext cx="54102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TEORI BELAJAR BEHAVIORISTIK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Baskerville Old Face" pitchFamily="18" charset="0"/>
              </a:rPr>
              <a:t>Menurut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paham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behaviorisme</a:t>
            </a:r>
            <a:r>
              <a:rPr lang="en-US" sz="2400" dirty="0" smtClean="0">
                <a:latin typeface="Baskerville Old Face" pitchFamily="18" charset="0"/>
              </a:rPr>
              <a:t> 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Baskerville Old Face" pitchFamily="18" charset="0"/>
              </a:rPr>
              <a:t>Belajar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adalah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perubahan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tingkah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laku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akibat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adanya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interaksi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antara</a:t>
            </a:r>
            <a:r>
              <a:rPr lang="en-US" sz="2400" dirty="0" smtClean="0">
                <a:latin typeface="Baskerville Old Face" pitchFamily="18" charset="0"/>
              </a:rPr>
              <a:t> stimulus </a:t>
            </a:r>
            <a:r>
              <a:rPr lang="en-US" sz="2400" dirty="0" err="1" smtClean="0">
                <a:latin typeface="Baskerville Old Face" pitchFamily="18" charset="0"/>
              </a:rPr>
              <a:t>dan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respon</a:t>
            </a:r>
            <a:endParaRPr lang="en-US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Baskerville Old Face" pitchFamily="18" charset="0"/>
              </a:rPr>
              <a:t>Yang </a:t>
            </a:r>
            <a:r>
              <a:rPr lang="en-US" sz="2400" dirty="0" err="1" smtClean="0">
                <a:latin typeface="Baskerville Old Face" pitchFamily="18" charset="0"/>
              </a:rPr>
              <a:t>terpenting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dalam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belajar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adalah</a:t>
            </a:r>
            <a:r>
              <a:rPr lang="en-US" sz="2400" dirty="0" smtClean="0">
                <a:latin typeface="Baskerville Old Face" pitchFamily="18" charset="0"/>
              </a:rPr>
              <a:t> input yang </a:t>
            </a:r>
            <a:r>
              <a:rPr lang="en-US" sz="2400" dirty="0" err="1" smtClean="0">
                <a:latin typeface="Baskerville Old Face" pitchFamily="18" charset="0"/>
              </a:rPr>
              <a:t>berupa</a:t>
            </a:r>
            <a:r>
              <a:rPr lang="en-US" sz="2400" dirty="0" smtClean="0">
                <a:latin typeface="Baskerville Old Face" pitchFamily="18" charset="0"/>
              </a:rPr>
              <a:t> stimulus </a:t>
            </a:r>
            <a:r>
              <a:rPr lang="en-US" sz="2400" dirty="0" err="1" smtClean="0">
                <a:latin typeface="Baskerville Old Face" pitchFamily="18" charset="0"/>
              </a:rPr>
              <a:t>dan</a:t>
            </a:r>
            <a:r>
              <a:rPr lang="en-US" sz="2400" dirty="0" smtClean="0">
                <a:latin typeface="Baskerville Old Face" pitchFamily="18" charset="0"/>
              </a:rPr>
              <a:t> output yang </a:t>
            </a:r>
            <a:r>
              <a:rPr lang="en-US" sz="2400" dirty="0" err="1" smtClean="0">
                <a:latin typeface="Baskerville Old Face" pitchFamily="18" charset="0"/>
              </a:rPr>
              <a:t>berupa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respon</a:t>
            </a:r>
            <a:endParaRPr lang="en-US" sz="2400" dirty="0">
              <a:latin typeface="Baskerville Old Fac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Baskerville Old Face" pitchFamily="18" charset="0"/>
              </a:rPr>
              <a:t>Faktor</a:t>
            </a:r>
            <a:r>
              <a:rPr lang="en-US" sz="2400" dirty="0" smtClean="0">
                <a:latin typeface="Baskerville Old Face" pitchFamily="18" charset="0"/>
              </a:rPr>
              <a:t> yang </a:t>
            </a:r>
            <a:r>
              <a:rPr lang="en-US" sz="2400" dirty="0" err="1" smtClean="0">
                <a:latin typeface="Baskerville Old Face" pitchFamily="18" charset="0"/>
              </a:rPr>
              <a:t>juga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berperan</a:t>
            </a:r>
            <a:r>
              <a:rPr lang="en-US" sz="2400" dirty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dalam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belajar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adalah</a:t>
            </a:r>
            <a:r>
              <a:rPr lang="en-US" sz="2400" dirty="0" smtClean="0">
                <a:latin typeface="Baskerville Old Face" pitchFamily="18" charset="0"/>
              </a:rPr>
              <a:t> reinforcement.</a:t>
            </a:r>
          </a:p>
          <a:p>
            <a:pPr marL="0" indent="0">
              <a:buNone/>
            </a:pPr>
            <a:r>
              <a:rPr lang="en-US" sz="2400" dirty="0" smtClean="0">
                <a:latin typeface="Baskerville Old Face" pitchFamily="18" charset="0"/>
              </a:rPr>
              <a:t>    Reinforcement </a:t>
            </a:r>
            <a:r>
              <a:rPr lang="en-US" sz="2400" dirty="0" err="1" smtClean="0">
                <a:latin typeface="Baskerville Old Face" pitchFamily="18" charset="0"/>
              </a:rPr>
              <a:t>adalah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apa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saja</a:t>
            </a:r>
            <a:r>
              <a:rPr lang="en-US" sz="2400" dirty="0" smtClean="0">
                <a:latin typeface="Baskerville Old Face" pitchFamily="18" charset="0"/>
              </a:rPr>
              <a:t> yang </a:t>
            </a:r>
            <a:r>
              <a:rPr lang="en-US" sz="2400" dirty="0" err="1" smtClean="0">
                <a:latin typeface="Baskerville Old Face" pitchFamily="18" charset="0"/>
              </a:rPr>
              <a:t>dapat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memperkuat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timbulnya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err="1" smtClean="0">
                <a:latin typeface="Baskerville Old Face" pitchFamily="18" charset="0"/>
              </a:rPr>
              <a:t>respon</a:t>
            </a:r>
            <a:r>
              <a:rPr lang="en-US" sz="2400" dirty="0" smtClean="0">
                <a:latin typeface="Baskerville Old Face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Baskerville Old Face" pitchFamily="18" charset="0"/>
              </a:rPr>
              <a:t>Bila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smtClean="0">
                <a:latin typeface="Baskerville Old Face" pitchFamily="18" charset="0"/>
                <a:sym typeface="Wingdings" pitchFamily="2" charset="2"/>
              </a:rPr>
              <a:t></a:t>
            </a:r>
            <a:r>
              <a:rPr lang="en-US" sz="2400" dirty="0" err="1" smtClean="0">
                <a:latin typeface="Baskerville Old Face" pitchFamily="18" charset="0"/>
                <a:sym typeface="Wingdings" pitchFamily="2" charset="2"/>
              </a:rPr>
              <a:t>Penguatan</a:t>
            </a:r>
            <a:r>
              <a:rPr lang="en-US" sz="2400" dirty="0" smtClean="0">
                <a:latin typeface="Baskerville Old Face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Baskerville Old Face" pitchFamily="18" charset="0"/>
                <a:sym typeface="Wingdings" pitchFamily="2" charset="2"/>
              </a:rPr>
              <a:t>ditambahPositive</a:t>
            </a:r>
            <a:r>
              <a:rPr lang="en-US" sz="2400" dirty="0" smtClean="0">
                <a:latin typeface="Baskerville Old Face" pitchFamily="18" charset="0"/>
                <a:sym typeface="Wingdings" pitchFamily="2" charset="2"/>
              </a:rPr>
              <a:t> reinforcement</a:t>
            </a:r>
          </a:p>
          <a:p>
            <a:pPr marL="0" indent="0">
              <a:buNone/>
            </a:pPr>
            <a:r>
              <a:rPr lang="en-US" sz="2400" dirty="0">
                <a:latin typeface="Baskerville Old Face" pitchFamily="18" charset="0"/>
                <a:sym typeface="Wingdings" pitchFamily="2" charset="2"/>
              </a:rPr>
              <a:t> </a:t>
            </a:r>
            <a:r>
              <a:rPr lang="en-US" sz="2400" dirty="0" smtClean="0">
                <a:latin typeface="Baskerville Old Face" pitchFamily="18" charset="0"/>
                <a:sym typeface="Wingdings" pitchFamily="2" charset="2"/>
              </a:rPr>
              <a:t>           </a:t>
            </a:r>
            <a:r>
              <a:rPr lang="en-US" sz="2400" dirty="0" err="1" smtClean="0">
                <a:latin typeface="Baskerville Old Face" pitchFamily="18" charset="0"/>
                <a:sym typeface="Wingdings" pitchFamily="2" charset="2"/>
              </a:rPr>
              <a:t>Penguatan</a:t>
            </a:r>
            <a:r>
              <a:rPr lang="en-US" sz="2400" dirty="0" smtClean="0">
                <a:latin typeface="Baskerville Old Face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Baskerville Old Face" pitchFamily="18" charset="0"/>
                <a:sym typeface="Wingdings" pitchFamily="2" charset="2"/>
              </a:rPr>
              <a:t>dikurangiNegative</a:t>
            </a:r>
            <a:r>
              <a:rPr lang="en-US" sz="2400" dirty="0" smtClean="0">
                <a:latin typeface="Baskerville Old Face" pitchFamily="18" charset="0"/>
                <a:sym typeface="Wingdings" pitchFamily="2" charset="2"/>
              </a:rPr>
              <a:t> reinforcement</a:t>
            </a:r>
            <a:endParaRPr lang="en-US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0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990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Tujuan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 PEMBELAJARAN BEHAVIORISTIK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44824"/>
            <a:ext cx="8507288" cy="47545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dirty="0" smtClean="0"/>
              <a:t>  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behavioristik</a:t>
            </a:r>
            <a:r>
              <a:rPr lang="en-US" sz="2400" dirty="0"/>
              <a:t> </a:t>
            </a:r>
            <a:r>
              <a:rPr lang="en-US" sz="2400" dirty="0" err="1"/>
              <a:t>ditekankan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penambahan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“mimetic” yang </a:t>
            </a:r>
            <a:r>
              <a:rPr lang="en-US" sz="2400" dirty="0" err="1"/>
              <a:t>menuntut</a:t>
            </a:r>
            <a:r>
              <a:rPr lang="en-US" sz="2400" dirty="0"/>
              <a:t> </a:t>
            </a:r>
            <a:r>
              <a:rPr lang="en-US" sz="2400" dirty="0" err="1"/>
              <a:t>peserta</a:t>
            </a:r>
            <a:r>
              <a:rPr lang="en-US" sz="2400" dirty="0"/>
              <a:t> </a:t>
            </a:r>
            <a:r>
              <a:rPr lang="en-US" sz="2400" dirty="0" err="1"/>
              <a:t>didik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mengungkapkan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dipelajari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, </a:t>
            </a:r>
            <a:r>
              <a:rPr lang="en-US" sz="2400" dirty="0" err="1"/>
              <a:t>kuis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tes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4776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162528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400" dirty="0" smtClean="0">
                <a:solidFill>
                  <a:srgbClr val="E6E6C4"/>
                </a:solidFill>
              </a:rPr>
              <a:t>PANDANGAN PARA AHLI</a:t>
            </a:r>
          </a:p>
        </p:txBody>
      </p:sp>
      <p:sp>
        <p:nvSpPr>
          <p:cNvPr id="5123" name="Text Placeholder 5"/>
          <p:cNvSpPr>
            <a:spLocks noGrp="1"/>
          </p:cNvSpPr>
          <p:nvPr>
            <p:ph type="body" sz="half" idx="2"/>
          </p:nvPr>
        </p:nvSpPr>
        <p:spPr>
          <a:xfrm>
            <a:off x="467544" y="2060848"/>
            <a:ext cx="8064896" cy="4248472"/>
          </a:xfrm>
        </p:spPr>
        <p:txBody>
          <a:bodyPr/>
          <a:lstStyle/>
          <a:p>
            <a:pPr lvl="0" algn="just"/>
            <a:r>
              <a:rPr lang="en-US" sz="2000" b="1" dirty="0" smtClean="0"/>
              <a:t>1. </a:t>
            </a:r>
            <a:r>
              <a:rPr lang="en-US" sz="2000" b="1" dirty="0" err="1" smtClean="0"/>
              <a:t>Teori</a:t>
            </a:r>
            <a:r>
              <a:rPr lang="en-US" sz="2000" b="1" dirty="0" smtClean="0"/>
              <a:t> </a:t>
            </a:r>
            <a:r>
              <a:rPr lang="en-US" sz="2000" b="1" dirty="0" err="1"/>
              <a:t>Belajar</a:t>
            </a:r>
            <a:r>
              <a:rPr lang="en-US" sz="2000" b="1" dirty="0"/>
              <a:t> </a:t>
            </a:r>
            <a:r>
              <a:rPr lang="en-US" sz="2000" b="1" dirty="0" err="1"/>
              <a:t>Menurut</a:t>
            </a:r>
            <a:r>
              <a:rPr lang="en-US" sz="2000" b="1" dirty="0"/>
              <a:t> </a:t>
            </a:r>
            <a:r>
              <a:rPr lang="en-US" sz="2000" b="1" dirty="0" smtClean="0"/>
              <a:t>Thorndike</a:t>
            </a:r>
          </a:p>
          <a:p>
            <a:pPr algn="just"/>
            <a:r>
              <a:rPr lang="en-US" sz="2000" dirty="0" smtClean="0"/>
              <a:t>    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/>
              <a:t>Thorndike,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behavioristik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proses </a:t>
            </a:r>
            <a:r>
              <a:rPr lang="en-US" sz="2000" dirty="0" err="1"/>
              <a:t>interaksi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stimulus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respon</a:t>
            </a:r>
            <a:r>
              <a:rPr lang="en-US" sz="2000" dirty="0"/>
              <a:t>.</a:t>
            </a:r>
          </a:p>
          <a:p>
            <a:pPr algn="just"/>
            <a:r>
              <a:rPr lang="en-US" sz="2000" b="1" dirty="0" smtClean="0"/>
              <a:t>2. </a:t>
            </a:r>
            <a:r>
              <a:rPr lang="en-US" sz="2000" b="1" dirty="0" err="1" smtClean="0"/>
              <a:t>Teori</a:t>
            </a:r>
            <a:r>
              <a:rPr lang="en-US" sz="2000" b="1" dirty="0" smtClean="0"/>
              <a:t> </a:t>
            </a:r>
            <a:r>
              <a:rPr lang="en-US" sz="2000" b="1" dirty="0" err="1"/>
              <a:t>Belajar</a:t>
            </a:r>
            <a:r>
              <a:rPr lang="en-US" sz="2000" b="1" dirty="0"/>
              <a:t> </a:t>
            </a:r>
            <a:r>
              <a:rPr lang="en-US" sz="2000" b="1" dirty="0" err="1"/>
              <a:t>Menurut</a:t>
            </a:r>
            <a:r>
              <a:rPr lang="en-US" sz="2000" b="1" dirty="0"/>
              <a:t> Clark </a:t>
            </a:r>
            <a:r>
              <a:rPr lang="en-US" sz="2000" b="1" dirty="0" smtClean="0"/>
              <a:t>Hull</a:t>
            </a:r>
          </a:p>
          <a:p>
            <a:pPr algn="just"/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/>
              <a:t>Hull </a:t>
            </a:r>
            <a:r>
              <a:rPr lang="en-US" sz="2000" dirty="0" err="1"/>
              <a:t>mengatakan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pemuasan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menempati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</a:t>
            </a:r>
            <a:r>
              <a:rPr lang="en-US" sz="2000" dirty="0" err="1"/>
              <a:t>sentral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stimulus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belajarpun</a:t>
            </a:r>
            <a:r>
              <a:rPr lang="en-US" sz="2000" dirty="0"/>
              <a:t> </a:t>
            </a:r>
            <a:r>
              <a:rPr lang="en-US" sz="2000" dirty="0" err="1"/>
              <a:t>hampir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dikaitkan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, </a:t>
            </a:r>
            <a:r>
              <a:rPr lang="en-US" sz="2000" dirty="0" err="1"/>
              <a:t>walaupun</a:t>
            </a:r>
            <a:r>
              <a:rPr lang="en-US" sz="2000" dirty="0"/>
              <a:t> </a:t>
            </a:r>
            <a:r>
              <a:rPr lang="en-US" sz="2000" dirty="0" err="1"/>
              <a:t>respon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muncul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bermacam-macam</a:t>
            </a:r>
            <a:r>
              <a:rPr lang="en-US" sz="2000" dirty="0"/>
              <a:t> </a:t>
            </a:r>
            <a:r>
              <a:rPr lang="en-US" sz="2000" dirty="0" err="1"/>
              <a:t>bentuknya</a:t>
            </a:r>
            <a:r>
              <a:rPr lang="en-US" sz="2000" dirty="0"/>
              <a:t>.</a:t>
            </a:r>
          </a:p>
          <a:p>
            <a:pPr marL="457200" lvl="0" indent="-457200" algn="just">
              <a:buFont typeface="+mj-lt"/>
              <a:buAutoNum type="arabicPeriod"/>
            </a:pPr>
            <a:endParaRPr lang="en-US" sz="2000" dirty="0"/>
          </a:p>
          <a:p>
            <a:pPr algn="just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54941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162528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400" dirty="0" smtClean="0">
                <a:solidFill>
                  <a:srgbClr val="E6E6C4"/>
                </a:solidFill>
              </a:rPr>
              <a:t>LANJUTAN…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844824"/>
            <a:ext cx="8352928" cy="5853113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b="1" dirty="0"/>
              <a:t>3. </a:t>
            </a:r>
            <a:r>
              <a:rPr lang="en-US" sz="1800" b="1" dirty="0" err="1"/>
              <a:t>Teori</a:t>
            </a:r>
            <a:r>
              <a:rPr lang="en-US" sz="1800" b="1" dirty="0"/>
              <a:t> </a:t>
            </a:r>
            <a:r>
              <a:rPr lang="en-US" sz="1800" b="1" dirty="0" err="1"/>
              <a:t>Belajar</a:t>
            </a:r>
            <a:r>
              <a:rPr lang="en-US" sz="1800" b="1" dirty="0"/>
              <a:t> </a:t>
            </a:r>
            <a:r>
              <a:rPr lang="en-US" sz="1800" b="1" dirty="0" err="1"/>
              <a:t>Menurut</a:t>
            </a:r>
            <a:r>
              <a:rPr lang="en-US" sz="1800" b="1" dirty="0"/>
              <a:t> Edwin Guthrie</a:t>
            </a:r>
          </a:p>
          <a:p>
            <a:pPr marL="0" indent="0" algn="just">
              <a:buNone/>
            </a:pPr>
            <a:r>
              <a:rPr lang="en-US" sz="1800" dirty="0" smtClean="0"/>
              <a:t>    </a:t>
            </a:r>
            <a:r>
              <a:rPr lang="en-US" sz="1800" dirty="0" err="1" smtClean="0"/>
              <a:t>Demikian</a:t>
            </a:r>
            <a:r>
              <a:rPr lang="en-US" sz="1800" dirty="0" smtClean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Edwin Guthrie.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variabel</a:t>
            </a:r>
            <a:r>
              <a:rPr lang="en-US" sz="1800" dirty="0"/>
              <a:t> </a:t>
            </a:r>
            <a:r>
              <a:rPr lang="en-US" sz="1800" dirty="0" err="1"/>
              <a:t>hubungan</a:t>
            </a:r>
            <a:r>
              <a:rPr lang="en-US" sz="1800" dirty="0"/>
              <a:t> stimulus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respon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menjelaskan</a:t>
            </a:r>
            <a:r>
              <a:rPr lang="en-US" sz="1800" dirty="0"/>
              <a:t> </a:t>
            </a:r>
            <a:r>
              <a:rPr lang="en-US" sz="1800" dirty="0" err="1"/>
              <a:t>terjadinya</a:t>
            </a:r>
            <a:r>
              <a:rPr lang="en-US" sz="1800" dirty="0"/>
              <a:t> proses </a:t>
            </a:r>
            <a:r>
              <a:rPr lang="en-US" sz="1800" dirty="0" err="1"/>
              <a:t>belajar</a:t>
            </a:r>
            <a:r>
              <a:rPr lang="en-US" sz="1800" dirty="0"/>
              <a:t>. </a:t>
            </a:r>
            <a:r>
              <a:rPr lang="en-US" sz="1800" dirty="0" err="1"/>
              <a:t>Namun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mengemukakan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stimulus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berhubungan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kebutuhan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pemuasan</a:t>
            </a:r>
            <a:r>
              <a:rPr lang="en-US" sz="1800" dirty="0"/>
              <a:t> </a:t>
            </a:r>
            <a:r>
              <a:rPr lang="en-US" sz="1800" dirty="0" err="1"/>
              <a:t>kebutuhan</a:t>
            </a:r>
            <a:r>
              <a:rPr lang="en-US" sz="1800" dirty="0"/>
              <a:t> </a:t>
            </a:r>
            <a:r>
              <a:rPr lang="en-US" sz="1800" dirty="0" err="1"/>
              <a:t>sebgaimana</a:t>
            </a:r>
            <a:r>
              <a:rPr lang="en-US" sz="1800" dirty="0"/>
              <a:t> yang </a:t>
            </a:r>
            <a:r>
              <a:rPr lang="en-US" sz="1800" dirty="0" err="1"/>
              <a:t>dijelaskan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Chark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Hull</a:t>
            </a:r>
            <a:r>
              <a:rPr lang="en-US" sz="1800" dirty="0" smtClean="0"/>
              <a:t>.</a:t>
            </a:r>
          </a:p>
          <a:p>
            <a:pPr marL="0" indent="0" algn="just">
              <a:buNone/>
            </a:pPr>
            <a:r>
              <a:rPr lang="en-US" sz="1800" b="1" dirty="0" smtClean="0"/>
              <a:t>4. Ivan </a:t>
            </a:r>
            <a:r>
              <a:rPr lang="en-US" sz="1800" b="1" dirty="0" err="1"/>
              <a:t>Petrovich</a:t>
            </a:r>
            <a:r>
              <a:rPr lang="en-US" sz="1800" b="1" dirty="0"/>
              <a:t> Pavlov (1849-1936).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    Classic </a:t>
            </a:r>
            <a:r>
              <a:rPr lang="en-US" sz="1800" dirty="0"/>
              <a:t>conditioning ( </a:t>
            </a:r>
            <a:r>
              <a:rPr lang="en-US" sz="1800" dirty="0" err="1"/>
              <a:t>pengkondisian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persyaratan</a:t>
            </a:r>
            <a:r>
              <a:rPr lang="en-US" sz="1800" dirty="0"/>
              <a:t> </a:t>
            </a:r>
            <a:r>
              <a:rPr lang="en-US" sz="1800" dirty="0" err="1"/>
              <a:t>klasik</a:t>
            </a:r>
            <a:r>
              <a:rPr lang="en-US" sz="1800" dirty="0"/>
              <a:t>) </a:t>
            </a:r>
            <a:r>
              <a:rPr lang="en-US" sz="1800" dirty="0" err="1"/>
              <a:t>adalah</a:t>
            </a:r>
            <a:r>
              <a:rPr lang="en-US" sz="1800" dirty="0"/>
              <a:t> proses yang </a:t>
            </a:r>
            <a:r>
              <a:rPr lang="en-US" sz="1800" dirty="0" err="1"/>
              <a:t>ditemukan</a:t>
            </a:r>
            <a:r>
              <a:rPr lang="en-US" sz="1800" dirty="0"/>
              <a:t> Pavlov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percobaannya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anjing</a:t>
            </a:r>
            <a:r>
              <a:rPr lang="en-US" sz="1800" dirty="0"/>
              <a:t>, </a:t>
            </a:r>
            <a:r>
              <a:rPr lang="en-US" sz="1800" dirty="0" err="1"/>
              <a:t>dimana</a:t>
            </a:r>
            <a:r>
              <a:rPr lang="en-US" sz="1800" dirty="0"/>
              <a:t> </a:t>
            </a:r>
            <a:r>
              <a:rPr lang="en-US" sz="1800" dirty="0" err="1"/>
              <a:t>perangsang</a:t>
            </a:r>
            <a:r>
              <a:rPr lang="en-US" sz="1800" dirty="0"/>
              <a:t> </a:t>
            </a:r>
            <a:r>
              <a:rPr lang="en-US" sz="1800" dirty="0" err="1"/>
              <a:t>asli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netral</a:t>
            </a:r>
            <a:r>
              <a:rPr lang="en-US" sz="1800" dirty="0"/>
              <a:t> </a:t>
            </a:r>
            <a:r>
              <a:rPr lang="en-US" sz="1800" dirty="0" err="1"/>
              <a:t>dipasangkan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stimulus </a:t>
            </a:r>
            <a:r>
              <a:rPr lang="en-US" sz="1800" dirty="0" err="1"/>
              <a:t>bersyarat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berulang-ulang</a:t>
            </a:r>
            <a:r>
              <a:rPr lang="en-US" sz="1800" dirty="0"/>
              <a:t> </a:t>
            </a:r>
            <a:r>
              <a:rPr lang="en-US" sz="1800" dirty="0" err="1"/>
              <a:t>sehingga</a:t>
            </a:r>
            <a:r>
              <a:rPr lang="en-US" sz="1800" dirty="0"/>
              <a:t> </a:t>
            </a:r>
            <a:r>
              <a:rPr lang="en-US" sz="1800" dirty="0" err="1"/>
              <a:t>memunculkan</a:t>
            </a:r>
            <a:r>
              <a:rPr lang="en-US" sz="1800" dirty="0"/>
              <a:t> </a:t>
            </a:r>
            <a:r>
              <a:rPr lang="en-US" sz="1800" dirty="0" err="1"/>
              <a:t>reaksi</a:t>
            </a:r>
            <a:r>
              <a:rPr lang="en-US" sz="1800" dirty="0"/>
              <a:t> yang </a:t>
            </a:r>
            <a:r>
              <a:rPr lang="en-US" sz="1800" dirty="0" err="1"/>
              <a:t>diinginkan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 smtClean="0"/>
              <a:t>    </a:t>
            </a:r>
            <a:r>
              <a:rPr lang="en-US" sz="1800" dirty="0" err="1" smtClean="0"/>
              <a:t>Eksperimen-eksperimen</a:t>
            </a:r>
            <a:r>
              <a:rPr lang="en-US" sz="1800" dirty="0" smtClean="0"/>
              <a:t> </a:t>
            </a:r>
            <a:r>
              <a:rPr lang="en-US" sz="1800" dirty="0"/>
              <a:t>yang </a:t>
            </a:r>
            <a:r>
              <a:rPr lang="en-US" sz="1800" dirty="0" err="1"/>
              <a:t>dilakukan</a:t>
            </a:r>
            <a:r>
              <a:rPr lang="en-US" sz="1800" dirty="0"/>
              <a:t> Pavlov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ahli</a:t>
            </a:r>
            <a:r>
              <a:rPr lang="en-US" sz="1800" dirty="0"/>
              <a:t> lain </a:t>
            </a:r>
            <a:r>
              <a:rPr lang="en-US" sz="1800" dirty="0" err="1"/>
              <a:t>tampaknya</a:t>
            </a:r>
            <a:r>
              <a:rPr lang="en-US" sz="1800" dirty="0"/>
              <a:t> </a:t>
            </a:r>
            <a:r>
              <a:rPr lang="en-US" sz="1800" dirty="0" err="1"/>
              <a:t>sangat</a:t>
            </a:r>
            <a:r>
              <a:rPr lang="en-US" sz="1800" dirty="0"/>
              <a:t> </a:t>
            </a:r>
            <a:r>
              <a:rPr lang="en-US" sz="1800" dirty="0" err="1"/>
              <a:t>terpengaruh</a:t>
            </a:r>
            <a:r>
              <a:rPr lang="en-US" sz="1800" dirty="0"/>
              <a:t> </a:t>
            </a:r>
            <a:r>
              <a:rPr lang="en-US" sz="1800" dirty="0" err="1"/>
              <a:t>pandangan</a:t>
            </a:r>
            <a:r>
              <a:rPr lang="en-US" sz="1800" dirty="0"/>
              <a:t> </a:t>
            </a:r>
            <a:r>
              <a:rPr lang="en-US" sz="1800" dirty="0" err="1"/>
              <a:t>behaviorisme</a:t>
            </a:r>
            <a:r>
              <a:rPr lang="en-US" sz="1800" dirty="0"/>
              <a:t>, </a:t>
            </a:r>
            <a:r>
              <a:rPr lang="en-US" sz="1800" dirty="0" err="1"/>
              <a:t>dimana</a:t>
            </a:r>
            <a:r>
              <a:rPr lang="en-US" sz="1800" dirty="0"/>
              <a:t> </a:t>
            </a:r>
            <a:r>
              <a:rPr lang="en-US" sz="1800" dirty="0" err="1"/>
              <a:t>gejala-gejala</a:t>
            </a:r>
            <a:r>
              <a:rPr lang="en-US" sz="1800" dirty="0"/>
              <a:t> </a:t>
            </a:r>
            <a:r>
              <a:rPr lang="en-US" sz="1800" dirty="0" err="1"/>
              <a:t>kejiwaan</a:t>
            </a:r>
            <a:r>
              <a:rPr lang="en-US" sz="1800" dirty="0"/>
              <a:t> </a:t>
            </a:r>
            <a:r>
              <a:rPr lang="en-US" sz="1800" dirty="0" err="1"/>
              <a:t>seseorang</a:t>
            </a:r>
            <a:r>
              <a:rPr lang="en-US" sz="1800" dirty="0"/>
              <a:t> </a:t>
            </a:r>
            <a:r>
              <a:rPr lang="en-US" sz="1800" dirty="0" err="1"/>
              <a:t>dilihat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perilakunya</a:t>
            </a:r>
            <a:r>
              <a:rPr lang="en-US" sz="1800" dirty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6435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>
          <a:xfrm>
            <a:off x="609600" y="304800"/>
            <a:ext cx="7391400" cy="990600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APLIKASI TEORI BEHAVIORISTIK</a:t>
            </a:r>
          </a:p>
        </p:txBody>
      </p:sp>
      <p:sp>
        <p:nvSpPr>
          <p:cNvPr id="6147" name="Content Placeholder 3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525963"/>
          </a:xfrm>
        </p:spPr>
        <p:txBody>
          <a:bodyPr/>
          <a:lstStyle/>
          <a:p>
            <a:pPr algn="just">
              <a:defRPr/>
            </a:pP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pengaruhnya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praktek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kini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behavioristik</a:t>
            </a:r>
            <a:r>
              <a:rPr lang="en-US" sz="2400" dirty="0"/>
              <a:t>.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menekankan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terbentuknya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yang </a:t>
            </a:r>
            <a:r>
              <a:rPr lang="en-US" sz="2400" dirty="0" err="1"/>
              <a:t>tampak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 smtClean="0"/>
              <a:t>.</a:t>
            </a:r>
          </a:p>
          <a:p>
            <a:pPr algn="just">
              <a:defRPr/>
            </a:pPr>
            <a:r>
              <a:rPr lang="en-US" sz="2400" dirty="0" err="1"/>
              <a:t>Aplikasi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behavioristik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tergantung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: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,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pelajaran</a:t>
            </a:r>
            <a:r>
              <a:rPr lang="en-US" sz="2400" dirty="0"/>
              <a:t>, </a:t>
            </a: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pebelajar</a:t>
            </a:r>
            <a:r>
              <a:rPr lang="en-US" sz="2400" dirty="0"/>
              <a:t>, media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yang </a:t>
            </a:r>
            <a:r>
              <a:rPr lang="en-US" sz="2400" dirty="0" err="1"/>
              <a:t>tersedia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01333327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24000"/>
          </a:xfrm>
        </p:spPr>
        <p:txBody>
          <a:bodyPr/>
          <a:lstStyle/>
          <a:p>
            <a:r>
              <a:rPr lang="en-US" sz="3600" dirty="0" smtClean="0">
                <a:latin typeface="Algerian" pitchFamily="82" charset="0"/>
              </a:rPr>
              <a:t>IMPLIKASI TEORI BEHAVIORISTIK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pPr lvl="0" algn="just">
              <a:buFont typeface="+mj-lt"/>
              <a:buAutoNum type="arabicPeriod"/>
            </a:pPr>
            <a:r>
              <a:rPr lang="en-US" sz="1800" dirty="0" err="1" smtClean="0"/>
              <a:t>Pembelajaran</a:t>
            </a:r>
            <a:r>
              <a:rPr lang="en-US" sz="1800" dirty="0" smtClean="0"/>
              <a:t> </a:t>
            </a:r>
            <a:r>
              <a:rPr lang="en-US" sz="1800" dirty="0"/>
              <a:t>yang </a:t>
            </a:r>
            <a:r>
              <a:rPr lang="en-US" sz="1800" dirty="0" err="1"/>
              <a:t>dirancang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berpijak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teori</a:t>
            </a:r>
            <a:r>
              <a:rPr lang="en-US" sz="1800" dirty="0"/>
              <a:t> </a:t>
            </a:r>
            <a:r>
              <a:rPr lang="en-US" sz="1800" dirty="0" err="1"/>
              <a:t>behavioristik</a:t>
            </a:r>
            <a:r>
              <a:rPr lang="en-US" sz="1800" dirty="0"/>
              <a:t> </a:t>
            </a:r>
            <a:r>
              <a:rPr lang="en-US" sz="1800" dirty="0" err="1"/>
              <a:t>memandang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pengetahuan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obyektif</a:t>
            </a:r>
            <a:r>
              <a:rPr lang="en-US" sz="1800" dirty="0"/>
              <a:t>, </a:t>
            </a:r>
            <a:r>
              <a:rPr lang="en-US" sz="1800" dirty="0" err="1"/>
              <a:t>pasti</a:t>
            </a:r>
            <a:r>
              <a:rPr lang="en-US" sz="1800" dirty="0"/>
              <a:t>, </a:t>
            </a:r>
            <a:r>
              <a:rPr lang="en-US" sz="1800" dirty="0" err="1"/>
              <a:t>tetap</a:t>
            </a:r>
            <a:r>
              <a:rPr lang="en-US" sz="1800" dirty="0"/>
              <a:t>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berubah</a:t>
            </a:r>
            <a:r>
              <a:rPr lang="en-US" sz="1800" dirty="0"/>
              <a:t>. </a:t>
            </a:r>
            <a:r>
              <a:rPr lang="en-US" sz="1800" dirty="0" err="1"/>
              <a:t>Pengetahuan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terstruktur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rapi</a:t>
            </a:r>
            <a:r>
              <a:rPr lang="en-US" sz="1800" dirty="0"/>
              <a:t>, </a:t>
            </a:r>
            <a:r>
              <a:rPr lang="en-US" sz="1800" dirty="0" err="1"/>
              <a:t>sehingga</a:t>
            </a:r>
            <a:r>
              <a:rPr lang="en-US" sz="1800" dirty="0"/>
              <a:t> </a:t>
            </a:r>
            <a:r>
              <a:rPr lang="en-US" sz="1800" dirty="0" err="1"/>
              <a:t>belajar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perolehan</a:t>
            </a:r>
            <a:r>
              <a:rPr lang="en-US" sz="1800" dirty="0"/>
              <a:t> </a:t>
            </a:r>
            <a:r>
              <a:rPr lang="en-US" sz="1800" dirty="0" err="1"/>
              <a:t>pengetahuan</a:t>
            </a:r>
            <a:r>
              <a:rPr lang="en-US" sz="1800" dirty="0"/>
              <a:t>, </a:t>
            </a:r>
            <a:r>
              <a:rPr lang="en-US" sz="1800" dirty="0" err="1"/>
              <a:t>sedangkan</a:t>
            </a:r>
            <a:r>
              <a:rPr lang="en-US" sz="1800" dirty="0"/>
              <a:t> </a:t>
            </a:r>
            <a:r>
              <a:rPr lang="en-US" sz="1800" dirty="0" err="1"/>
              <a:t>mengajar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memindahkan</a:t>
            </a:r>
            <a:r>
              <a:rPr lang="en-US" sz="1800" dirty="0"/>
              <a:t> </a:t>
            </a:r>
            <a:r>
              <a:rPr lang="en-US" sz="1800" dirty="0" err="1"/>
              <a:t>pengetahuan</a:t>
            </a:r>
            <a:r>
              <a:rPr lang="en-US" sz="1800" dirty="0"/>
              <a:t> (transfer of knowledge) </a:t>
            </a:r>
            <a:r>
              <a:rPr lang="en-US" sz="1800" dirty="0" err="1"/>
              <a:t>ke</a:t>
            </a:r>
            <a:r>
              <a:rPr lang="en-US" sz="1800" dirty="0"/>
              <a:t> orang yang </a:t>
            </a:r>
            <a:r>
              <a:rPr lang="en-US" sz="1800" dirty="0" err="1"/>
              <a:t>belajar</a:t>
            </a:r>
            <a:r>
              <a:rPr lang="en-US" sz="1800" dirty="0"/>
              <a:t>.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err="1"/>
              <a:t>Peserta</a:t>
            </a:r>
            <a:r>
              <a:rPr lang="en-US" sz="1800" dirty="0"/>
              <a:t> </a:t>
            </a:r>
            <a:r>
              <a:rPr lang="en-US" sz="1800" dirty="0" err="1"/>
              <a:t>didik</a:t>
            </a:r>
            <a:r>
              <a:rPr lang="en-US" sz="1800" dirty="0"/>
              <a:t> </a:t>
            </a:r>
            <a:r>
              <a:rPr lang="en-US" sz="1800" dirty="0" err="1"/>
              <a:t>dianggap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objek</a:t>
            </a:r>
            <a:r>
              <a:rPr lang="en-US" sz="1800" dirty="0"/>
              <a:t> </a:t>
            </a:r>
            <a:r>
              <a:rPr lang="en-US" sz="1800" dirty="0" err="1"/>
              <a:t>pasif</a:t>
            </a:r>
            <a:r>
              <a:rPr lang="en-US" sz="1800" dirty="0"/>
              <a:t> yang </a:t>
            </a:r>
            <a:r>
              <a:rPr lang="en-US" sz="1800" dirty="0" err="1"/>
              <a:t>selalu</a:t>
            </a:r>
            <a:r>
              <a:rPr lang="en-US" sz="1800" dirty="0"/>
              <a:t> </a:t>
            </a:r>
            <a:r>
              <a:rPr lang="en-US" sz="1800" dirty="0" err="1"/>
              <a:t>membutuhkan</a:t>
            </a:r>
            <a:r>
              <a:rPr lang="en-US" sz="1800" dirty="0"/>
              <a:t> </a:t>
            </a:r>
            <a:r>
              <a:rPr lang="en-US" sz="1800" dirty="0" err="1"/>
              <a:t>motivasi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penguatan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pendidik</a:t>
            </a:r>
            <a:endParaRPr lang="en-US" sz="1800" dirty="0"/>
          </a:p>
          <a:p>
            <a:pPr lvl="0" algn="just">
              <a:buFont typeface="+mj-lt"/>
              <a:buAutoNum type="arabicPeriod"/>
            </a:pPr>
            <a:r>
              <a:rPr lang="en-US" sz="1800" dirty="0" err="1"/>
              <a:t>Teori</a:t>
            </a:r>
            <a:r>
              <a:rPr lang="en-US" sz="1800" dirty="0"/>
              <a:t> </a:t>
            </a:r>
            <a:r>
              <a:rPr lang="en-US" sz="1800" dirty="0" err="1"/>
              <a:t>behavioristik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proses </a:t>
            </a:r>
            <a:r>
              <a:rPr lang="en-US" sz="1800" dirty="0" err="1"/>
              <a:t>pembelajaran</a:t>
            </a:r>
            <a:r>
              <a:rPr lang="en-US" sz="1800" dirty="0"/>
              <a:t> </a:t>
            </a:r>
            <a:r>
              <a:rPr lang="en-US" sz="1800" dirty="0" err="1"/>
              <a:t>dirasakan</a:t>
            </a:r>
            <a:r>
              <a:rPr lang="en-US" sz="1800" dirty="0"/>
              <a:t> </a:t>
            </a:r>
            <a:r>
              <a:rPr lang="en-US" sz="1800" dirty="0" err="1"/>
              <a:t>kurang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ruang</a:t>
            </a:r>
            <a:r>
              <a:rPr lang="en-US" sz="1800" dirty="0"/>
              <a:t> </a:t>
            </a:r>
            <a:r>
              <a:rPr lang="en-US" sz="1800" dirty="0" err="1"/>
              <a:t>gerak</a:t>
            </a:r>
            <a:r>
              <a:rPr lang="en-US" sz="1800" dirty="0"/>
              <a:t> yang </a:t>
            </a:r>
            <a:r>
              <a:rPr lang="en-US" sz="1800" dirty="0" err="1"/>
              <a:t>bebas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peserta</a:t>
            </a:r>
            <a:r>
              <a:rPr lang="en-US" sz="1800" dirty="0"/>
              <a:t> </a:t>
            </a:r>
            <a:r>
              <a:rPr lang="en-US" sz="1800" dirty="0" err="1"/>
              <a:t>didik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berkreasi</a:t>
            </a:r>
            <a:r>
              <a:rPr lang="en-US" sz="1800" dirty="0"/>
              <a:t>, </a:t>
            </a:r>
            <a:r>
              <a:rPr lang="en-US" sz="1800" dirty="0" err="1"/>
              <a:t>bereksperimentasi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mengembangkan</a:t>
            </a:r>
            <a:r>
              <a:rPr lang="en-US" sz="1800" dirty="0"/>
              <a:t> </a:t>
            </a:r>
            <a:r>
              <a:rPr lang="en-US" sz="1800" dirty="0" err="1"/>
              <a:t>kemampuannya</a:t>
            </a:r>
            <a:r>
              <a:rPr lang="en-US" sz="1800" dirty="0"/>
              <a:t> </a:t>
            </a:r>
            <a:r>
              <a:rPr lang="en-US" sz="1800" dirty="0" err="1"/>
              <a:t>sendiri</a:t>
            </a:r>
            <a:endParaRPr lang="en-US" sz="1800" dirty="0"/>
          </a:p>
          <a:p>
            <a:pPr lvl="0" algn="just">
              <a:buFont typeface="+mj-lt"/>
              <a:buAutoNum type="arabicPeriod"/>
            </a:pP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teori</a:t>
            </a:r>
            <a:r>
              <a:rPr lang="en-US" sz="1800" dirty="0"/>
              <a:t> </a:t>
            </a:r>
            <a:r>
              <a:rPr lang="en-US" sz="1800" dirty="0" err="1"/>
              <a:t>behavioristik</a:t>
            </a:r>
            <a:r>
              <a:rPr lang="en-US" sz="1800" dirty="0"/>
              <a:t> </a:t>
            </a:r>
            <a:r>
              <a:rPr lang="en-US" sz="1800" dirty="0" err="1"/>
              <a:t>memandang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pengetahuan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terstruktur</a:t>
            </a:r>
            <a:r>
              <a:rPr lang="en-US" sz="1800" dirty="0"/>
              <a:t> </a:t>
            </a:r>
            <a:r>
              <a:rPr lang="en-US" sz="1800" dirty="0" err="1"/>
              <a:t>rapi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teratur</a:t>
            </a:r>
            <a:r>
              <a:rPr lang="en-US" sz="1800" dirty="0"/>
              <a:t>,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Peserta</a:t>
            </a:r>
            <a:r>
              <a:rPr lang="en-US" sz="1800" dirty="0"/>
              <a:t> </a:t>
            </a:r>
            <a:r>
              <a:rPr lang="en-US" sz="1800" dirty="0" err="1"/>
              <a:t>didik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orang yang </a:t>
            </a:r>
            <a:r>
              <a:rPr lang="en-US" sz="1800" dirty="0" err="1"/>
              <a:t>belajar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dihadapkan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aturan-aturan</a:t>
            </a:r>
            <a:r>
              <a:rPr lang="en-US" sz="1800" dirty="0"/>
              <a:t> yang </a:t>
            </a:r>
            <a:r>
              <a:rPr lang="en-US" sz="1800" dirty="0" err="1"/>
              <a:t>jelas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ditetapkan</a:t>
            </a:r>
            <a:r>
              <a:rPr lang="en-US" sz="1800" dirty="0"/>
              <a:t> </a:t>
            </a:r>
            <a:r>
              <a:rPr lang="en-US" sz="1800" dirty="0" err="1"/>
              <a:t>terlebih</a:t>
            </a:r>
            <a:r>
              <a:rPr lang="en-US" sz="1800" dirty="0"/>
              <a:t> </a:t>
            </a:r>
            <a:r>
              <a:rPr lang="en-US" sz="1800" dirty="0" err="1"/>
              <a:t>dulu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ketat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6471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  <a:latin typeface="Viner Hand ITC" pitchFamily="66" charset="0"/>
              </a:rPr>
              <a:t>KELEBIHAN DAN KEKURANGAN TEORI BEHAVIORISTIK</a:t>
            </a: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229600" cy="4046984"/>
          </a:xfrm>
        </p:spPr>
        <p:txBody>
          <a:bodyPr/>
          <a:lstStyle/>
          <a:p>
            <a:pPr marL="0" indent="0">
              <a:buNone/>
            </a:pPr>
            <a:r>
              <a:rPr lang="en-US" sz="1800" b="1" u="sng" dirty="0" err="1"/>
              <a:t>Kelebihan</a:t>
            </a:r>
            <a:endParaRPr lang="en-US" sz="1800" dirty="0"/>
          </a:p>
          <a:p>
            <a:pPr lvl="0" algn="just"/>
            <a:r>
              <a:rPr lang="en-US" sz="1800" dirty="0" err="1"/>
              <a:t>Sangat</a:t>
            </a:r>
            <a:r>
              <a:rPr lang="en-US" sz="1800" dirty="0"/>
              <a:t> </a:t>
            </a:r>
            <a:r>
              <a:rPr lang="en-US" sz="1800" dirty="0" err="1"/>
              <a:t>cocok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memperoleh</a:t>
            </a:r>
            <a:r>
              <a:rPr lang="en-US" sz="1800" dirty="0"/>
              <a:t> </a:t>
            </a:r>
            <a:r>
              <a:rPr lang="en-US" sz="1800" dirty="0" err="1"/>
              <a:t>kemampuan</a:t>
            </a:r>
            <a:r>
              <a:rPr lang="en-US" sz="1800" dirty="0"/>
              <a:t> yang </a:t>
            </a:r>
            <a:r>
              <a:rPr lang="en-US" sz="1800" dirty="0" err="1"/>
              <a:t>membutuhkan</a:t>
            </a:r>
            <a:r>
              <a:rPr lang="en-US" sz="1800" dirty="0"/>
              <a:t> </a:t>
            </a:r>
            <a:r>
              <a:rPr lang="en-US" sz="1800" dirty="0" err="1"/>
              <a:t>praktek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pembiasaan</a:t>
            </a:r>
            <a:r>
              <a:rPr lang="en-US" sz="1800" dirty="0"/>
              <a:t> yang </a:t>
            </a:r>
            <a:r>
              <a:rPr lang="en-US" sz="1800" dirty="0" err="1"/>
              <a:t>mengandung</a:t>
            </a:r>
            <a:r>
              <a:rPr lang="en-US" sz="1800" dirty="0"/>
              <a:t> </a:t>
            </a:r>
            <a:r>
              <a:rPr lang="en-US" sz="1800" dirty="0" err="1"/>
              <a:t>unsur-unsur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kecepatan</a:t>
            </a:r>
            <a:r>
              <a:rPr lang="en-US" sz="1800" dirty="0"/>
              <a:t>, </a:t>
            </a:r>
            <a:r>
              <a:rPr lang="en-US" sz="1800" dirty="0" err="1"/>
              <a:t>spontanitas</a:t>
            </a:r>
            <a:r>
              <a:rPr lang="en-US" sz="1800" dirty="0"/>
              <a:t>, </a:t>
            </a:r>
            <a:r>
              <a:rPr lang="en-US" sz="1800" dirty="0" err="1"/>
              <a:t>kelenturan</a:t>
            </a:r>
            <a:r>
              <a:rPr lang="en-US" sz="1800" dirty="0"/>
              <a:t>, </a:t>
            </a:r>
            <a:r>
              <a:rPr lang="en-US" sz="1800" dirty="0" err="1"/>
              <a:t>refleks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daya</a:t>
            </a:r>
            <a:r>
              <a:rPr lang="en-US" sz="1800" dirty="0"/>
              <a:t> </a:t>
            </a:r>
            <a:r>
              <a:rPr lang="en-US" sz="1800" dirty="0" err="1"/>
              <a:t>tahan</a:t>
            </a:r>
            <a:r>
              <a:rPr lang="en-US" sz="1800" dirty="0"/>
              <a:t>. </a:t>
            </a:r>
            <a:r>
              <a:rPr lang="en-US" sz="1800" dirty="0" err="1"/>
              <a:t>Contoh</a:t>
            </a:r>
            <a:r>
              <a:rPr lang="en-US" sz="1800" dirty="0"/>
              <a:t> : </a:t>
            </a:r>
            <a:r>
              <a:rPr lang="en-US" sz="1800" dirty="0" err="1"/>
              <a:t>percakapan</a:t>
            </a:r>
            <a:r>
              <a:rPr lang="en-US" sz="1800" dirty="0"/>
              <a:t> </a:t>
            </a:r>
            <a:r>
              <a:rPr lang="en-US" sz="1800" dirty="0" err="1"/>
              <a:t>bahasa</a:t>
            </a:r>
            <a:r>
              <a:rPr lang="en-US" sz="1800" dirty="0"/>
              <a:t> </a:t>
            </a:r>
            <a:r>
              <a:rPr lang="en-US" sz="1800" dirty="0" err="1"/>
              <a:t>asing</a:t>
            </a:r>
            <a:r>
              <a:rPr lang="en-US" sz="1800" dirty="0"/>
              <a:t>, </a:t>
            </a:r>
            <a:r>
              <a:rPr lang="en-US" sz="1800" dirty="0" err="1"/>
              <a:t>mengetik</a:t>
            </a:r>
            <a:r>
              <a:rPr lang="en-US" sz="1800" dirty="0"/>
              <a:t>, </a:t>
            </a:r>
            <a:r>
              <a:rPr lang="en-US" sz="1800" dirty="0" err="1"/>
              <a:t>menari</a:t>
            </a:r>
            <a:r>
              <a:rPr lang="en-US" sz="1800" dirty="0"/>
              <a:t>, </a:t>
            </a:r>
            <a:r>
              <a:rPr lang="en-US" sz="1800" dirty="0" err="1"/>
              <a:t>berenang</a:t>
            </a:r>
            <a:r>
              <a:rPr lang="en-US" sz="1800" dirty="0"/>
              <a:t>, </a:t>
            </a:r>
            <a:r>
              <a:rPr lang="en-US" sz="1800" dirty="0" err="1"/>
              <a:t>olahraga</a:t>
            </a:r>
            <a:r>
              <a:rPr lang="en-US" sz="1800" dirty="0"/>
              <a:t>.</a:t>
            </a:r>
          </a:p>
          <a:p>
            <a:pPr lvl="0" algn="just"/>
            <a:r>
              <a:rPr lang="en-US" sz="1800" dirty="0" err="1"/>
              <a:t>Cocok</a:t>
            </a:r>
            <a:r>
              <a:rPr lang="en-US" sz="1800" dirty="0"/>
              <a:t> </a:t>
            </a:r>
            <a:r>
              <a:rPr lang="en-US" sz="1800" dirty="0" err="1"/>
              <a:t>diterapkan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melatih</a:t>
            </a:r>
            <a:r>
              <a:rPr lang="en-US" sz="1800" dirty="0"/>
              <a:t> </a:t>
            </a:r>
            <a:r>
              <a:rPr lang="en-US" sz="1800" dirty="0" err="1"/>
              <a:t>anak-anak</a:t>
            </a:r>
            <a:r>
              <a:rPr lang="en-US" sz="1800" dirty="0"/>
              <a:t> yang </a:t>
            </a:r>
            <a:r>
              <a:rPr lang="en-US" sz="1800" dirty="0" err="1"/>
              <a:t>masih</a:t>
            </a:r>
            <a:r>
              <a:rPr lang="en-US" sz="1800" dirty="0"/>
              <a:t> </a:t>
            </a:r>
            <a:r>
              <a:rPr lang="en-US" sz="1800" dirty="0" err="1"/>
              <a:t>membutuhkan</a:t>
            </a:r>
            <a:r>
              <a:rPr lang="en-US" sz="1800" dirty="0"/>
              <a:t> </a:t>
            </a:r>
            <a:r>
              <a:rPr lang="en-US" sz="1800" dirty="0" err="1"/>
              <a:t>dominasi</a:t>
            </a:r>
            <a:r>
              <a:rPr lang="en-US" sz="1800" dirty="0"/>
              <a:t> </a:t>
            </a:r>
            <a:r>
              <a:rPr lang="en-US" sz="1800" dirty="0" err="1"/>
              <a:t>peran</a:t>
            </a:r>
            <a:r>
              <a:rPr lang="en-US" sz="1800" dirty="0"/>
              <a:t> orang </a:t>
            </a:r>
            <a:r>
              <a:rPr lang="en-US" sz="1800" dirty="0" err="1"/>
              <a:t>dewasa</a:t>
            </a:r>
            <a:r>
              <a:rPr lang="en-US" sz="1800" dirty="0"/>
              <a:t>, </a:t>
            </a:r>
            <a:r>
              <a:rPr lang="en-US" sz="1800" dirty="0" err="1"/>
              <a:t>suka</a:t>
            </a:r>
            <a:r>
              <a:rPr lang="en-US" sz="1800" dirty="0"/>
              <a:t> </a:t>
            </a:r>
            <a:r>
              <a:rPr lang="en-US" sz="1800" dirty="0" err="1"/>
              <a:t>mengulangi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dibiasakan</a:t>
            </a:r>
            <a:r>
              <a:rPr lang="en-US" sz="1800" dirty="0"/>
              <a:t>, </a:t>
            </a:r>
            <a:r>
              <a:rPr lang="en-US" sz="1800" dirty="0" err="1"/>
              <a:t>suka</a:t>
            </a:r>
            <a:r>
              <a:rPr lang="en-US" sz="1800" dirty="0"/>
              <a:t> </a:t>
            </a:r>
            <a:r>
              <a:rPr lang="en-US" sz="1800" dirty="0" err="1"/>
              <a:t>meniru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senang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bentuk-bentuk</a:t>
            </a:r>
            <a:r>
              <a:rPr lang="en-US" sz="1800" dirty="0"/>
              <a:t> </a:t>
            </a:r>
            <a:r>
              <a:rPr lang="en-US" sz="1800" dirty="0" err="1"/>
              <a:t>penghargaan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diberi</a:t>
            </a:r>
            <a:r>
              <a:rPr lang="en-US" sz="1800" dirty="0"/>
              <a:t> </a:t>
            </a:r>
            <a:r>
              <a:rPr lang="en-US" sz="1800" dirty="0" err="1"/>
              <a:t>hadiah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pujian</a:t>
            </a:r>
            <a:r>
              <a:rPr lang="en-US" sz="1800" dirty="0"/>
              <a:t>.</a:t>
            </a:r>
          </a:p>
          <a:p>
            <a:pPr lvl="0" algn="just"/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dikendalikan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mengganti</a:t>
            </a:r>
            <a:r>
              <a:rPr lang="en-US" sz="1800" dirty="0"/>
              <a:t> </a:t>
            </a:r>
            <a:r>
              <a:rPr lang="en-US" sz="1800" dirty="0" err="1"/>
              <a:t>mengganti</a:t>
            </a:r>
            <a:r>
              <a:rPr lang="en-US" sz="1800" dirty="0"/>
              <a:t> stimulus </a:t>
            </a:r>
            <a:r>
              <a:rPr lang="en-US" sz="1800" dirty="0" err="1"/>
              <a:t>alami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stimulus yang </a:t>
            </a:r>
            <a:r>
              <a:rPr lang="en-US" sz="1800" dirty="0" err="1"/>
              <a:t>tepat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mendapatkan</a:t>
            </a:r>
            <a:r>
              <a:rPr lang="en-US" sz="1800" dirty="0"/>
              <a:t> </a:t>
            </a:r>
            <a:r>
              <a:rPr lang="en-US" sz="1800" dirty="0" err="1"/>
              <a:t>pengulangan</a:t>
            </a:r>
            <a:r>
              <a:rPr lang="en-US" sz="1800" dirty="0"/>
              <a:t> </a:t>
            </a:r>
            <a:r>
              <a:rPr lang="en-US" sz="1800" dirty="0" err="1"/>
              <a:t>respon</a:t>
            </a:r>
            <a:r>
              <a:rPr lang="en-US" sz="1800" dirty="0"/>
              <a:t> yang </a:t>
            </a:r>
            <a:r>
              <a:rPr lang="en-US" sz="1800" dirty="0" err="1"/>
              <a:t>diinginkan</a:t>
            </a:r>
            <a:r>
              <a:rPr lang="en-US" sz="1800" dirty="0"/>
              <a:t>, </a:t>
            </a:r>
            <a:r>
              <a:rPr lang="en-US" sz="1800" dirty="0" err="1"/>
              <a:t>sementara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menyadari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dikendalikan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stimulus yang </a:t>
            </a:r>
            <a:r>
              <a:rPr lang="en-US" sz="1800" dirty="0" err="1"/>
              <a:t>berasal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luar</a:t>
            </a:r>
            <a:r>
              <a:rPr lang="en-US" sz="1800" dirty="0"/>
              <a:t> </a:t>
            </a:r>
            <a:r>
              <a:rPr lang="en-US" sz="1800" dirty="0" err="1"/>
              <a:t>dirinya</a:t>
            </a:r>
            <a:endParaRPr lang="en-US" sz="1800" dirty="0"/>
          </a:p>
        </p:txBody>
      </p:sp>
      <p:pic>
        <p:nvPicPr>
          <p:cNvPr id="11268" name="Picture 5" descr="C:\Documents and Settings\ABHIE\My Documents\Downloads\tech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191124"/>
            <a:ext cx="22764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01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  <a:latin typeface="Viner Hand ITC" pitchFamily="66" charset="0"/>
              </a:rPr>
              <a:t>KELEBIHAN DAN KEKURANGAN TEORI BEHAVIORISTIK</a:t>
            </a: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229600" cy="4046984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b="1" u="sng" dirty="0" err="1"/>
              <a:t>Kekurangan</a:t>
            </a:r>
            <a:endParaRPr lang="en-US" sz="1800" dirty="0"/>
          </a:p>
          <a:p>
            <a:pPr lvl="0" algn="just"/>
            <a:r>
              <a:rPr lang="en-US" sz="1800" dirty="0" err="1"/>
              <a:t>Pembelajaran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 yang </a:t>
            </a:r>
            <a:r>
              <a:rPr lang="en-US" sz="1800" dirty="0" err="1"/>
              <a:t>berpusat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guru (teacher centered learning), </a:t>
            </a:r>
            <a:r>
              <a:rPr lang="en-US" sz="1800" dirty="0" err="1"/>
              <a:t>bersifat</a:t>
            </a:r>
            <a:r>
              <a:rPr lang="en-US" sz="1800" dirty="0"/>
              <a:t> </a:t>
            </a:r>
            <a:r>
              <a:rPr lang="en-US" sz="1800" dirty="0" err="1"/>
              <a:t>meanistik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berorientasi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yang </a:t>
            </a:r>
            <a:r>
              <a:rPr lang="en-US" sz="1800" dirty="0" err="1"/>
              <a:t>diamati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diukur</a:t>
            </a:r>
            <a:r>
              <a:rPr lang="en-US" sz="1800" dirty="0"/>
              <a:t>.</a:t>
            </a:r>
          </a:p>
          <a:p>
            <a:pPr lvl="0" algn="just"/>
            <a:r>
              <a:rPr lang="en-US" sz="1800" dirty="0" err="1"/>
              <a:t>Murid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mendengarkan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tertib</a:t>
            </a:r>
            <a:r>
              <a:rPr lang="en-US" sz="1800" dirty="0"/>
              <a:t> </a:t>
            </a:r>
            <a:r>
              <a:rPr lang="en-US" sz="1800" dirty="0" err="1"/>
              <a:t>penjelasan</a:t>
            </a:r>
            <a:r>
              <a:rPr lang="en-US" sz="1800" dirty="0"/>
              <a:t> guru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menghafalkan</a:t>
            </a:r>
            <a:r>
              <a:rPr lang="en-US" sz="1800" dirty="0"/>
              <a:t> </a:t>
            </a:r>
            <a:r>
              <a:rPr lang="en-US" sz="1800" dirty="0" err="1"/>
              <a:t>apa</a:t>
            </a:r>
            <a:r>
              <a:rPr lang="en-US" sz="1800" dirty="0"/>
              <a:t> yang </a:t>
            </a:r>
            <a:r>
              <a:rPr lang="en-US" sz="1800" dirty="0" err="1"/>
              <a:t>didengar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dipandang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belajar</a:t>
            </a:r>
            <a:r>
              <a:rPr lang="en-US" sz="1800" dirty="0"/>
              <a:t> yang </a:t>
            </a:r>
            <a:r>
              <a:rPr lang="en-US" sz="1800" dirty="0" err="1"/>
              <a:t>efektif</a:t>
            </a:r>
            <a:r>
              <a:rPr lang="en-US" sz="1800" dirty="0"/>
              <a:t>. </a:t>
            </a:r>
            <a:r>
              <a:rPr lang="en-US" sz="1800" dirty="0" err="1"/>
              <a:t>Penggunaan</a:t>
            </a:r>
            <a:r>
              <a:rPr lang="en-US" sz="1800" dirty="0"/>
              <a:t> </a:t>
            </a:r>
            <a:r>
              <a:rPr lang="en-US" sz="1800" dirty="0" err="1"/>
              <a:t>hukuman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salah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mendisiplinkan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 ( </a:t>
            </a:r>
            <a:r>
              <a:rPr lang="en-US" sz="1800" dirty="0" err="1"/>
              <a:t>teori</a:t>
            </a:r>
            <a:r>
              <a:rPr lang="en-US" sz="1800" dirty="0"/>
              <a:t> skinner )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hukuman</a:t>
            </a:r>
            <a:r>
              <a:rPr lang="en-US" sz="1800" dirty="0"/>
              <a:t> verbal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fisik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kata – kata </a:t>
            </a:r>
            <a:r>
              <a:rPr lang="en-US" sz="1800" dirty="0" err="1"/>
              <a:t>kasar</a:t>
            </a:r>
            <a:r>
              <a:rPr lang="en-US" sz="1800" dirty="0"/>
              <a:t> , </a:t>
            </a:r>
            <a:r>
              <a:rPr lang="en-US" sz="1800" dirty="0" err="1"/>
              <a:t>ejekan</a:t>
            </a:r>
            <a:r>
              <a:rPr lang="en-US" sz="1800" dirty="0"/>
              <a:t> , </a:t>
            </a:r>
            <a:r>
              <a:rPr lang="en-US" sz="1800" dirty="0" err="1"/>
              <a:t>jeweran</a:t>
            </a:r>
            <a:r>
              <a:rPr lang="en-US" sz="1800" dirty="0"/>
              <a:t> yang </a:t>
            </a:r>
            <a:r>
              <a:rPr lang="en-US" sz="1800" dirty="0" err="1"/>
              <a:t>justru</a:t>
            </a:r>
            <a:r>
              <a:rPr lang="en-US" sz="1800" dirty="0"/>
              <a:t> </a:t>
            </a:r>
            <a:r>
              <a:rPr lang="en-US" sz="1800" dirty="0" err="1"/>
              <a:t>berakibat</a:t>
            </a:r>
            <a:r>
              <a:rPr lang="en-US" sz="1800" dirty="0"/>
              <a:t> </a:t>
            </a:r>
            <a:r>
              <a:rPr lang="en-US" sz="1800" dirty="0" err="1"/>
              <a:t>buruk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.</a:t>
            </a:r>
          </a:p>
        </p:txBody>
      </p:sp>
      <p:pic>
        <p:nvPicPr>
          <p:cNvPr id="11268" name="Picture 5" descr="C:\Documents and Settings\ABHIE\My Documents\Downloads\tech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191124"/>
            <a:ext cx="22764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199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8769</TotalTime>
  <Words>680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TEORI BEHAVIORISME</vt:lpstr>
      <vt:lpstr>TEORI BELAJAR BEHAVIORISTIK</vt:lpstr>
      <vt:lpstr>Tujuan PEMBELAJARAN BEHAVIORISTIK</vt:lpstr>
      <vt:lpstr>PANDANGAN PARA AHLI</vt:lpstr>
      <vt:lpstr>LANJUTAN…</vt:lpstr>
      <vt:lpstr>APLIKASI TEORI BEHAVIORISTIK</vt:lpstr>
      <vt:lpstr>IMPLIKASI TEORI BEHAVIORISTIK</vt:lpstr>
      <vt:lpstr>KELEBIHAN DAN KEKURANGAN TEORI BEHAVIORISTIK</vt:lpstr>
      <vt:lpstr>KELEBIHAN DAN KEKURANGAN TEORI BEHAVIORISTIK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ACER</cp:lastModifiedBy>
  <cp:revision>842</cp:revision>
  <dcterms:created xsi:type="dcterms:W3CDTF">2010-05-23T14:28:12Z</dcterms:created>
  <dcterms:modified xsi:type="dcterms:W3CDTF">2021-08-25T00:56:22Z</dcterms:modified>
</cp:coreProperties>
</file>