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61BEF0D-F0BB-DE4B-95CE-6DB70DBA9567}" type="datetimeFigureOut">
              <a:rPr lang="en-US" smtClean="0"/>
              <a:pPr/>
              <a:t>12/17/2021</a:t>
            </a:fld>
            <a:endParaRPr lang="en-US" dirty="0"/>
          </a:p>
        </p:txBody>
      </p:sp>
      <p:sp>
        <p:nvSpPr>
          <p:cNvPr id="9" name="Slide Number Placeholder 8"/>
          <p:cNvSpPr>
            <a:spLocks noGrp="1"/>
          </p:cNvSpPr>
          <p:nvPr>
            <p:ph type="sldNum" sz="quarter" idx="11"/>
          </p:nvPr>
        </p:nvSpPr>
        <p:spPr/>
        <p:txBody>
          <a:bodyPr/>
          <a:lstStyle/>
          <a:p>
            <a:fld id="{D57F1E4F-1CFF-5643-939E-217C01CDF565}"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57F1E4F-1CFF-5643-939E-217C01CDF565}" type="slidenum">
              <a:rPr lang="en-US" smtClean="0"/>
              <a:pPr/>
              <a:t>‹#›</a:t>
            </a:fld>
            <a:endParaRPr lang="en-US" dirty="0"/>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B61BEF0D-F0BB-DE4B-95CE-6DB70DBA9567}" type="datetimeFigureOut">
              <a:rPr lang="en-US" smtClean="0"/>
              <a:pPr/>
              <a:t>12/17/2021</a:t>
            </a:fld>
            <a:endParaRPr lang="en-US" dirty="0"/>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4249" y="591527"/>
            <a:ext cx="10058400" cy="3566160"/>
          </a:xfrm>
        </p:spPr>
        <p:txBody>
          <a:bodyPr>
            <a:normAutofit/>
          </a:bodyPr>
          <a:lstStyle/>
          <a:p>
            <a:r>
              <a:rPr lang="en-US" b="1" dirty="0"/>
              <a:t>TEORI BELAJAR </a:t>
            </a:r>
            <a:r>
              <a:rPr lang="en-US" b="1" dirty="0" smtClean="0"/>
              <a:t>KOGNITIVISTIK</a:t>
            </a:r>
            <a:endParaRPr lang="en-ID" dirty="0"/>
          </a:p>
        </p:txBody>
      </p:sp>
    </p:spTree>
    <p:extLst>
      <p:ext uri="{BB962C8B-B14F-4D97-AF65-F5344CB8AC3E}">
        <p14:creationId xmlns:p14="http://schemas.microsoft.com/office/powerpoint/2010/main" val="1487140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err="1"/>
              <a:t>P</a:t>
            </a:r>
            <a:r>
              <a:rPr lang="en-US" b="1" dirty="0" err="1" smtClean="0"/>
              <a:t>rinsip</a:t>
            </a:r>
            <a:r>
              <a:rPr lang="en-US" b="1" dirty="0" smtClean="0"/>
              <a:t> </a:t>
            </a:r>
            <a:r>
              <a:rPr lang="en-US" b="1" dirty="0" err="1"/>
              <a:t>Dasar</a:t>
            </a:r>
            <a:r>
              <a:rPr lang="en-US" b="1" dirty="0"/>
              <a:t> </a:t>
            </a:r>
            <a:r>
              <a:rPr lang="en-US" b="1" dirty="0" err="1"/>
              <a:t>Teori</a:t>
            </a:r>
            <a:r>
              <a:rPr lang="en-US" b="1" dirty="0"/>
              <a:t> </a:t>
            </a:r>
            <a:r>
              <a:rPr lang="en-US" b="1" dirty="0" err="1" smtClean="0"/>
              <a:t>Kognitivistik</a:t>
            </a:r>
            <a:endParaRPr lang="en-ID" dirty="0"/>
          </a:p>
        </p:txBody>
      </p:sp>
      <p:sp>
        <p:nvSpPr>
          <p:cNvPr id="7" name="Content Placeholder 6"/>
          <p:cNvSpPr>
            <a:spLocks noGrp="1"/>
          </p:cNvSpPr>
          <p:nvPr>
            <p:ph idx="1"/>
          </p:nvPr>
        </p:nvSpPr>
        <p:spPr/>
        <p:txBody>
          <a:bodyPr/>
          <a:lstStyle/>
          <a:p>
            <a:r>
              <a:rPr lang="en-US" dirty="0" err="1"/>
              <a:t>Dalam</a:t>
            </a:r>
            <a:r>
              <a:rPr lang="en-US" dirty="0"/>
              <a:t> </a:t>
            </a:r>
            <a:r>
              <a:rPr lang="en-US" dirty="0" err="1"/>
              <a:t>teori</a:t>
            </a:r>
            <a:r>
              <a:rPr lang="en-US" dirty="0"/>
              <a:t> </a:t>
            </a:r>
            <a:r>
              <a:rPr lang="en-US" dirty="0" err="1"/>
              <a:t>kognitif</a:t>
            </a:r>
            <a:r>
              <a:rPr lang="en-US" dirty="0"/>
              <a:t>, </a:t>
            </a:r>
            <a:r>
              <a:rPr lang="en-US" dirty="0" err="1"/>
              <a:t>manusia</a:t>
            </a:r>
            <a:r>
              <a:rPr lang="en-US" dirty="0"/>
              <a:t> </a:t>
            </a:r>
            <a:r>
              <a:rPr lang="en-US" dirty="0" err="1"/>
              <a:t>merupakan</a:t>
            </a:r>
            <a:r>
              <a:rPr lang="en-US" dirty="0"/>
              <a:t> </a:t>
            </a:r>
            <a:r>
              <a:rPr lang="en-US" dirty="0" err="1"/>
              <a:t>pemrosesan</a:t>
            </a:r>
            <a:r>
              <a:rPr lang="en-US" dirty="0"/>
              <a:t> </a:t>
            </a:r>
            <a:r>
              <a:rPr lang="en-US" dirty="0" err="1"/>
              <a:t>informasi</a:t>
            </a:r>
            <a:r>
              <a:rPr lang="en-US" dirty="0"/>
              <a:t> yang </a:t>
            </a:r>
            <a:r>
              <a:rPr lang="en-US" dirty="0" err="1"/>
              <a:t>aktif</a:t>
            </a:r>
            <a:r>
              <a:rPr lang="en-US" dirty="0"/>
              <a:t>. </a:t>
            </a:r>
            <a:r>
              <a:rPr lang="en-US" dirty="0" err="1"/>
              <a:t>Informasi</a:t>
            </a:r>
            <a:r>
              <a:rPr lang="en-US" dirty="0"/>
              <a:t> </a:t>
            </a:r>
            <a:r>
              <a:rPr lang="en-US" dirty="0" err="1"/>
              <a:t>merupakan</a:t>
            </a:r>
            <a:r>
              <a:rPr lang="en-US" dirty="0"/>
              <a:t> </a:t>
            </a:r>
            <a:r>
              <a:rPr lang="en-US" dirty="0" err="1"/>
              <a:t>sesuatu</a:t>
            </a:r>
            <a:r>
              <a:rPr lang="en-US" dirty="0"/>
              <a:t> yang </a:t>
            </a:r>
            <a:r>
              <a:rPr lang="en-US" dirty="0" err="1"/>
              <a:t>diterima</a:t>
            </a:r>
            <a:r>
              <a:rPr lang="en-US" dirty="0"/>
              <a:t> </a:t>
            </a:r>
            <a:r>
              <a:rPr lang="en-US" dirty="0" err="1"/>
              <a:t>oleh</a:t>
            </a:r>
            <a:r>
              <a:rPr lang="en-US" dirty="0"/>
              <a:t> </a:t>
            </a:r>
            <a:r>
              <a:rPr lang="en-US" dirty="0" err="1"/>
              <a:t>pikiran</a:t>
            </a:r>
            <a:r>
              <a:rPr lang="en-US" dirty="0"/>
              <a:t> </a:t>
            </a:r>
            <a:r>
              <a:rPr lang="en-US" dirty="0" err="1"/>
              <a:t>secara</a:t>
            </a:r>
            <a:r>
              <a:rPr lang="en-US" dirty="0"/>
              <a:t> </a:t>
            </a:r>
            <a:r>
              <a:rPr lang="en-US" dirty="0" err="1"/>
              <a:t>terus</a:t>
            </a:r>
            <a:r>
              <a:rPr lang="en-US" dirty="0"/>
              <a:t> </a:t>
            </a:r>
            <a:r>
              <a:rPr lang="en-US" dirty="0" err="1"/>
              <a:t>menerus</a:t>
            </a:r>
            <a:r>
              <a:rPr lang="en-US" dirty="0"/>
              <a:t>, </a:t>
            </a:r>
            <a:r>
              <a:rPr lang="en-US" dirty="0" err="1"/>
              <a:t>meski</a:t>
            </a:r>
            <a:r>
              <a:rPr lang="en-US" dirty="0"/>
              <a:t> </a:t>
            </a:r>
            <a:r>
              <a:rPr lang="en-US" dirty="0" err="1"/>
              <a:t>demikian</a:t>
            </a:r>
            <a:r>
              <a:rPr lang="en-US" dirty="0"/>
              <a:t> </a:t>
            </a:r>
            <a:r>
              <a:rPr lang="en-US" dirty="0" err="1"/>
              <a:t>beberapa</a:t>
            </a:r>
            <a:r>
              <a:rPr lang="en-US" dirty="0"/>
              <a:t> </a:t>
            </a:r>
            <a:r>
              <a:rPr lang="en-US" dirty="0" err="1"/>
              <a:t>informasi</a:t>
            </a:r>
            <a:r>
              <a:rPr lang="en-US" dirty="0"/>
              <a:t> </a:t>
            </a:r>
            <a:r>
              <a:rPr lang="en-US" dirty="0" err="1"/>
              <a:t>cepat</a:t>
            </a:r>
            <a:r>
              <a:rPr lang="en-US" dirty="0"/>
              <a:t> </a:t>
            </a:r>
            <a:r>
              <a:rPr lang="en-US" dirty="0" err="1"/>
              <a:t>terlupakan</a:t>
            </a:r>
            <a:r>
              <a:rPr lang="en-US" dirty="0"/>
              <a:t> </a:t>
            </a:r>
            <a:r>
              <a:rPr lang="en-US" dirty="0" err="1"/>
              <a:t>dan</a:t>
            </a:r>
            <a:r>
              <a:rPr lang="en-US" dirty="0"/>
              <a:t> </a:t>
            </a:r>
            <a:r>
              <a:rPr lang="en-US" dirty="0" err="1"/>
              <a:t>sebagian</a:t>
            </a:r>
            <a:r>
              <a:rPr lang="en-US" dirty="0"/>
              <a:t> yang lain </a:t>
            </a:r>
            <a:r>
              <a:rPr lang="en-US" dirty="0" err="1"/>
              <a:t>diingat</a:t>
            </a:r>
            <a:r>
              <a:rPr lang="en-US" dirty="0"/>
              <a:t> </a:t>
            </a:r>
            <a:r>
              <a:rPr lang="en-US" dirty="0" err="1"/>
              <a:t>sepanjang</a:t>
            </a:r>
            <a:r>
              <a:rPr lang="en-US" dirty="0"/>
              <a:t> </a:t>
            </a:r>
            <a:r>
              <a:rPr lang="en-US" dirty="0" err="1"/>
              <a:t>hayat</a:t>
            </a:r>
            <a:r>
              <a:rPr lang="en-US" dirty="0"/>
              <a:t>. (</a:t>
            </a:r>
            <a:r>
              <a:rPr lang="en-US" dirty="0" err="1"/>
              <a:t>Suyono</a:t>
            </a:r>
            <a:r>
              <a:rPr lang="en-US" dirty="0"/>
              <a:t> &amp; </a:t>
            </a:r>
            <a:r>
              <a:rPr lang="en-US" dirty="0" err="1"/>
              <a:t>Hariyanto</a:t>
            </a:r>
            <a:r>
              <a:rPr lang="en-US" dirty="0"/>
              <a:t>, 2001)</a:t>
            </a:r>
            <a:endParaRPr lang="en-ID" dirty="0"/>
          </a:p>
          <a:p>
            <a:endParaRPr lang="en-ID" dirty="0"/>
          </a:p>
        </p:txBody>
      </p:sp>
    </p:spTree>
    <p:extLst>
      <p:ext uri="{BB962C8B-B14F-4D97-AF65-F5344CB8AC3E}">
        <p14:creationId xmlns:p14="http://schemas.microsoft.com/office/powerpoint/2010/main" val="1911155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err="1"/>
              <a:t>Aplikasi</a:t>
            </a:r>
            <a:r>
              <a:rPr lang="en-US" b="1" dirty="0"/>
              <a:t> </a:t>
            </a:r>
            <a:r>
              <a:rPr lang="en-US" b="1" dirty="0" err="1"/>
              <a:t>Teori</a:t>
            </a:r>
            <a:r>
              <a:rPr lang="en-US" b="1" dirty="0"/>
              <a:t> </a:t>
            </a:r>
            <a:r>
              <a:rPr lang="en-US" b="1" dirty="0" err="1" smtClean="0"/>
              <a:t>Kognitivistik</a:t>
            </a:r>
            <a:endParaRPr lang="en-ID" dirty="0"/>
          </a:p>
        </p:txBody>
      </p:sp>
      <p:sp>
        <p:nvSpPr>
          <p:cNvPr id="3" name="Content Placeholder 2"/>
          <p:cNvSpPr>
            <a:spLocks noGrp="1"/>
          </p:cNvSpPr>
          <p:nvPr>
            <p:ph idx="1"/>
          </p:nvPr>
        </p:nvSpPr>
        <p:spPr/>
        <p:txBody>
          <a:bodyPr/>
          <a:lstStyle/>
          <a:p>
            <a:pPr marL="457200" indent="-457200">
              <a:buFont typeface="+mj-lt"/>
              <a:buAutoNum type="arabicParenR"/>
            </a:pPr>
            <a:r>
              <a:rPr lang="en-GB" dirty="0" err="1" smtClean="0"/>
              <a:t>Memberikan</a:t>
            </a:r>
            <a:r>
              <a:rPr lang="en-GB" dirty="0" smtClean="0"/>
              <a:t> </a:t>
            </a:r>
            <a:r>
              <a:rPr lang="en-GB" dirty="0" err="1" smtClean="0"/>
              <a:t>tepuk</a:t>
            </a:r>
            <a:r>
              <a:rPr lang="en-GB" dirty="0" smtClean="0"/>
              <a:t> </a:t>
            </a:r>
            <a:r>
              <a:rPr lang="en-GB" dirty="0" err="1" smtClean="0"/>
              <a:t>tangan</a:t>
            </a:r>
            <a:r>
              <a:rPr lang="en-GB" dirty="0" smtClean="0"/>
              <a:t>, </a:t>
            </a:r>
            <a:r>
              <a:rPr lang="en-GB" dirty="0" err="1" smtClean="0"/>
              <a:t>berbicara</a:t>
            </a:r>
            <a:r>
              <a:rPr lang="en-GB" dirty="0" smtClean="0"/>
              <a:t> </a:t>
            </a:r>
            <a:r>
              <a:rPr lang="en-GB" dirty="0" err="1" smtClean="0"/>
              <a:t>dengan</a:t>
            </a:r>
            <a:r>
              <a:rPr lang="en-GB" dirty="0" smtClean="0"/>
              <a:t> </a:t>
            </a:r>
            <a:r>
              <a:rPr lang="en-GB" dirty="0" err="1" smtClean="0"/>
              <a:t>irama,memulai</a:t>
            </a:r>
            <a:r>
              <a:rPr lang="en-GB" dirty="0" smtClean="0"/>
              <a:t> </a:t>
            </a:r>
            <a:r>
              <a:rPr lang="en-GB" dirty="0" err="1" smtClean="0"/>
              <a:t>pejaran</a:t>
            </a:r>
            <a:r>
              <a:rPr lang="en-GB" dirty="0" smtClean="0"/>
              <a:t> </a:t>
            </a:r>
            <a:r>
              <a:rPr lang="en-GB" dirty="0" err="1" smtClean="0"/>
              <a:t>dengan</a:t>
            </a:r>
            <a:r>
              <a:rPr lang="en-GB" dirty="0"/>
              <a:t> </a:t>
            </a:r>
            <a:r>
              <a:rPr lang="en-GB" dirty="0" err="1" smtClean="0"/>
              <a:t>mengajukan</a:t>
            </a:r>
            <a:r>
              <a:rPr lang="en-GB" dirty="0" smtClean="0"/>
              <a:t> </a:t>
            </a:r>
            <a:r>
              <a:rPr lang="en-GB" dirty="0" err="1" smtClean="0"/>
              <a:t>pertanyaan</a:t>
            </a:r>
            <a:r>
              <a:rPr lang="en-GB" dirty="0" smtClean="0"/>
              <a:t> agar </a:t>
            </a:r>
            <a:r>
              <a:rPr lang="en-GB" dirty="0" err="1" smtClean="0"/>
              <a:t>siswa</a:t>
            </a:r>
            <a:r>
              <a:rPr lang="en-GB" dirty="0" smtClean="0"/>
              <a:t> </a:t>
            </a:r>
            <a:r>
              <a:rPr lang="en-GB" dirty="0" err="1" smtClean="0"/>
              <a:t>dapat</a:t>
            </a:r>
            <a:r>
              <a:rPr lang="en-GB" dirty="0" smtClean="0"/>
              <a:t> </a:t>
            </a:r>
            <a:r>
              <a:rPr lang="en-GB" dirty="0" err="1" smtClean="0"/>
              <a:t>memberikan</a:t>
            </a:r>
            <a:r>
              <a:rPr lang="en-GB" dirty="0" smtClean="0"/>
              <a:t> </a:t>
            </a:r>
            <a:r>
              <a:rPr lang="en-GB" dirty="0" err="1" smtClean="0"/>
              <a:t>perhatian</a:t>
            </a:r>
            <a:r>
              <a:rPr lang="en-GB" dirty="0" smtClean="0"/>
              <a:t>.</a:t>
            </a:r>
          </a:p>
          <a:p>
            <a:pPr marL="457200" indent="-457200">
              <a:buFont typeface="+mj-lt"/>
              <a:buAutoNum type="arabicParenR"/>
            </a:pPr>
            <a:r>
              <a:rPr lang="en-GB" dirty="0" err="1"/>
              <a:t>B</a:t>
            </a:r>
            <a:r>
              <a:rPr lang="en-GB" dirty="0" err="1" smtClean="0"/>
              <a:t>erhenti</a:t>
            </a:r>
            <a:r>
              <a:rPr lang="en-GB" dirty="0" smtClean="0"/>
              <a:t> </a:t>
            </a:r>
            <a:r>
              <a:rPr lang="en-GB" dirty="0" err="1" smtClean="0"/>
              <a:t>sejenak</a:t>
            </a:r>
            <a:r>
              <a:rPr lang="en-GB" dirty="0" smtClean="0"/>
              <a:t> </a:t>
            </a:r>
            <a:r>
              <a:rPr lang="en-GB" dirty="0" err="1" smtClean="0"/>
              <a:t>saat</a:t>
            </a:r>
            <a:r>
              <a:rPr lang="en-GB" dirty="0" smtClean="0"/>
              <a:t> </a:t>
            </a:r>
            <a:r>
              <a:rPr lang="en-GB" dirty="0" err="1" smtClean="0"/>
              <a:t>menjelaskan</a:t>
            </a:r>
            <a:r>
              <a:rPr lang="en-GB" dirty="0"/>
              <a:t> </a:t>
            </a:r>
            <a:r>
              <a:rPr lang="en-GB" dirty="0" err="1" smtClean="0"/>
              <a:t>dan</a:t>
            </a:r>
            <a:r>
              <a:rPr lang="en-GB" dirty="0" smtClean="0"/>
              <a:t> </a:t>
            </a:r>
            <a:r>
              <a:rPr lang="id-ID" dirty="0" smtClean="0"/>
              <a:t>meminta </a:t>
            </a:r>
            <a:r>
              <a:rPr lang="id-ID" dirty="0"/>
              <a:t>siswa mengulangi apa yang </a:t>
            </a:r>
            <a:r>
              <a:rPr lang="id-ID" dirty="0" smtClean="0"/>
              <a:t>dijelaskan</a:t>
            </a:r>
            <a:r>
              <a:rPr lang="en-GB" dirty="0" smtClean="0"/>
              <a:t>.</a:t>
            </a:r>
          </a:p>
          <a:p>
            <a:pPr marL="457200" indent="-457200">
              <a:buFont typeface="+mj-lt"/>
              <a:buAutoNum type="arabicParenR"/>
            </a:pPr>
            <a:r>
              <a:rPr lang="en-GB" dirty="0" smtClean="0"/>
              <a:t>Me</a:t>
            </a:r>
            <a:r>
              <a:rPr lang="id-ID" dirty="0" smtClean="0"/>
              <a:t>mbantu </a:t>
            </a:r>
            <a:r>
              <a:rPr lang="id-ID" dirty="0"/>
              <a:t>siswa menghubungkan informasi yang baru dengan apa yang diketahui misalnya dengan mengulangi hal-hal yang diketahui siswa untuk mengingat </a:t>
            </a:r>
            <a:r>
              <a:rPr lang="id-ID" dirty="0" smtClean="0"/>
              <a:t>kembali</a:t>
            </a:r>
            <a:r>
              <a:rPr lang="en-GB" dirty="0" smtClean="0"/>
              <a:t>.</a:t>
            </a:r>
          </a:p>
        </p:txBody>
      </p:sp>
    </p:spTree>
    <p:extLst>
      <p:ext uri="{BB962C8B-B14F-4D97-AF65-F5344CB8AC3E}">
        <p14:creationId xmlns:p14="http://schemas.microsoft.com/office/powerpoint/2010/main" val="1547776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684212" y="172909"/>
            <a:ext cx="8534400" cy="1507067"/>
          </a:xfrm>
        </p:spPr>
        <p:txBody>
          <a:bodyPr/>
          <a:lstStyle/>
          <a:p>
            <a:r>
              <a:rPr lang="en-GB" dirty="0" err="1" smtClean="0"/>
              <a:t>Pengertian</a:t>
            </a:r>
            <a:r>
              <a:rPr lang="en-GB" dirty="0" smtClean="0"/>
              <a:t> </a:t>
            </a:r>
            <a:r>
              <a:rPr lang="en-GB" dirty="0" err="1"/>
              <a:t>T</a:t>
            </a:r>
            <a:r>
              <a:rPr lang="en-GB" dirty="0" err="1" smtClean="0"/>
              <a:t>eori</a:t>
            </a:r>
            <a:endParaRPr lang="en-ID" dirty="0"/>
          </a:p>
        </p:txBody>
      </p:sp>
      <p:sp>
        <p:nvSpPr>
          <p:cNvPr id="11" name="Content Placeholder 10"/>
          <p:cNvSpPr>
            <a:spLocks noGrp="1"/>
          </p:cNvSpPr>
          <p:nvPr>
            <p:ph idx="1"/>
          </p:nvPr>
        </p:nvSpPr>
        <p:spPr>
          <a:xfrm>
            <a:off x="594060" y="2115354"/>
            <a:ext cx="8534400" cy="3615267"/>
          </a:xfrm>
        </p:spPr>
        <p:txBody>
          <a:bodyPr/>
          <a:lstStyle/>
          <a:p>
            <a:r>
              <a:rPr lang="id-ID" dirty="0"/>
              <a:t>Teori belajar menjelaskan dengan pasti apa yang terjadi, namun teori pembelajaran ’hanya’ membimbing apa yang harus dilakukan untuk menghasilkan hal tersebut.</a:t>
            </a:r>
            <a:endParaRPr lang="en-ID" dirty="0"/>
          </a:p>
          <a:p>
            <a:endParaRPr lang="en-ID" dirty="0"/>
          </a:p>
        </p:txBody>
      </p:sp>
    </p:spTree>
    <p:extLst>
      <p:ext uri="{BB962C8B-B14F-4D97-AF65-F5344CB8AC3E}">
        <p14:creationId xmlns:p14="http://schemas.microsoft.com/office/powerpoint/2010/main" val="2696477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HAL-HAL YANG BERKAITAN DENGAN TEORI PEMBELAJARAN </a:t>
            </a:r>
            <a:endParaRPr lang="en-ID"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GB" dirty="0"/>
              <a:t>T</a:t>
            </a:r>
            <a:r>
              <a:rPr lang="id-ID" dirty="0" smtClean="0"/>
              <a:t>eori </a:t>
            </a:r>
            <a:r>
              <a:rPr lang="id-ID" dirty="0"/>
              <a:t>pembelajaran harus </a:t>
            </a:r>
            <a:r>
              <a:rPr lang="id-ID" dirty="0" smtClean="0"/>
              <a:t>memperhatikan</a:t>
            </a:r>
            <a:r>
              <a:rPr lang="en-GB" dirty="0" smtClean="0"/>
              <a:t> </a:t>
            </a:r>
            <a:r>
              <a:rPr lang="en-GB" dirty="0" err="1" smtClean="0"/>
              <a:t>kecenderungan</a:t>
            </a:r>
            <a:r>
              <a:rPr lang="en-GB" dirty="0" smtClean="0"/>
              <a:t> </a:t>
            </a:r>
            <a:r>
              <a:rPr lang="en-GB" dirty="0" err="1" smtClean="0"/>
              <a:t>cara</a:t>
            </a:r>
            <a:r>
              <a:rPr lang="en-GB" dirty="0" smtClean="0"/>
              <a:t> </a:t>
            </a:r>
            <a:r>
              <a:rPr lang="en-GB" dirty="0" err="1" smtClean="0"/>
              <a:t>belajar</a:t>
            </a:r>
            <a:r>
              <a:rPr lang="en-GB" dirty="0" smtClean="0"/>
              <a:t> </a:t>
            </a:r>
            <a:r>
              <a:rPr lang="en-GB" dirty="0" err="1" smtClean="0"/>
              <a:t>siswa</a:t>
            </a:r>
            <a:endParaRPr lang="en-GB" dirty="0" smtClean="0"/>
          </a:p>
          <a:p>
            <a:pPr>
              <a:buFont typeface="Wingdings" panose="05000000000000000000" pitchFamily="2" charset="2"/>
              <a:buChar char="v"/>
            </a:pPr>
            <a:r>
              <a:rPr lang="en-GB" dirty="0" err="1" smtClean="0"/>
              <a:t>Teori</a:t>
            </a:r>
            <a:r>
              <a:rPr lang="en-GB" dirty="0"/>
              <a:t> </a:t>
            </a:r>
            <a:r>
              <a:rPr lang="en-GB" dirty="0" err="1" smtClean="0"/>
              <a:t>struktur</a:t>
            </a:r>
            <a:r>
              <a:rPr lang="en-GB" dirty="0" smtClean="0"/>
              <a:t> </a:t>
            </a:r>
            <a:r>
              <a:rPr lang="en-GB" dirty="0" err="1" smtClean="0"/>
              <a:t>pengetahuan</a:t>
            </a:r>
            <a:r>
              <a:rPr lang="en-GB" dirty="0" smtClean="0"/>
              <a:t> </a:t>
            </a:r>
            <a:r>
              <a:rPr lang="en-GB" dirty="0" err="1" smtClean="0"/>
              <a:t>siswa</a:t>
            </a:r>
            <a:r>
              <a:rPr lang="en-GB" dirty="0" smtClean="0"/>
              <a:t>, </a:t>
            </a:r>
            <a:r>
              <a:rPr lang="en-GB" dirty="0" err="1" smtClean="0"/>
              <a:t>ada</a:t>
            </a:r>
            <a:r>
              <a:rPr lang="en-GB" dirty="0" smtClean="0"/>
              <a:t> 3 </a:t>
            </a:r>
            <a:r>
              <a:rPr lang="en-GB" dirty="0" err="1" smtClean="0"/>
              <a:t>hal</a:t>
            </a:r>
            <a:r>
              <a:rPr lang="en-GB" dirty="0" smtClean="0"/>
              <a:t> </a:t>
            </a:r>
            <a:r>
              <a:rPr lang="en-GB" dirty="0" err="1" smtClean="0"/>
              <a:t>terkait</a:t>
            </a:r>
            <a:r>
              <a:rPr lang="en-GB" dirty="0" smtClean="0"/>
              <a:t> :</a:t>
            </a:r>
          </a:p>
          <a:p>
            <a:pPr marL="749808" lvl="1" indent="-457200">
              <a:buFont typeface="+mj-lt"/>
              <a:buAutoNum type="arabicPeriod"/>
            </a:pPr>
            <a:r>
              <a:rPr lang="id-ID" dirty="0"/>
              <a:t>struktur pengetahuan harus mampu menyederhanakan suatu informasi yang sangat luas.</a:t>
            </a:r>
            <a:endParaRPr lang="en-ID" dirty="0"/>
          </a:p>
          <a:p>
            <a:pPr marL="749808" lvl="1" indent="-457200">
              <a:buFont typeface="+mj-lt"/>
              <a:buAutoNum type="arabicPeriod"/>
            </a:pPr>
            <a:r>
              <a:rPr lang="id-ID" dirty="0"/>
              <a:t>struktur pengetahuan tersebut harus mampu membawa siswa kepada hal-hal yang baru, melebihi informasi yang telah dijelaskan.</a:t>
            </a:r>
            <a:endParaRPr lang="en-ID" dirty="0"/>
          </a:p>
          <a:p>
            <a:pPr marL="749808" lvl="1" indent="-457200">
              <a:buFont typeface="+mj-lt"/>
              <a:buAutoNum type="arabicPeriod"/>
            </a:pPr>
            <a:r>
              <a:rPr lang="id-ID" dirty="0"/>
              <a:t>struktur pengetahuan harus mampu meluaskan cakrawala berpikir siswa, mengkombinasikannya dengan ilmu-ilmu lain</a:t>
            </a:r>
            <a:r>
              <a:rPr lang="id-ID" dirty="0" smtClean="0"/>
              <a:t>.</a:t>
            </a:r>
            <a:endParaRPr lang="en-GB" dirty="0" smtClean="0"/>
          </a:p>
          <a:p>
            <a:pPr>
              <a:buFont typeface="Wingdings" panose="05000000000000000000" pitchFamily="2" charset="2"/>
              <a:buChar char="v"/>
            </a:pPr>
            <a:r>
              <a:rPr lang="en-GB" dirty="0"/>
              <a:t>T</a:t>
            </a:r>
            <a:r>
              <a:rPr lang="id-ID" dirty="0" smtClean="0"/>
              <a:t>eori </a:t>
            </a:r>
            <a:r>
              <a:rPr lang="id-ID" dirty="0"/>
              <a:t>pembelajaran juga terkait dengan hubungan yang </a:t>
            </a:r>
            <a:r>
              <a:rPr lang="id-ID" dirty="0" smtClean="0"/>
              <a:t>optimal</a:t>
            </a:r>
            <a:r>
              <a:rPr lang="en-GB" dirty="0" smtClean="0"/>
              <a:t>.</a:t>
            </a:r>
          </a:p>
          <a:p>
            <a:pPr marL="0" indent="0">
              <a:buNone/>
            </a:pPr>
            <a:r>
              <a:rPr lang="en-GB" dirty="0"/>
              <a:t>	</a:t>
            </a:r>
            <a:r>
              <a:rPr lang="id-ID" dirty="0" smtClean="0"/>
              <a:t>Seorang </a:t>
            </a:r>
            <a:r>
              <a:rPr lang="id-ID" dirty="0"/>
              <a:t>guru harus mampu mencari hubungan yang mudah tentang sesuatu yang akan </a:t>
            </a:r>
            <a:r>
              <a:rPr lang="en-GB" dirty="0"/>
              <a:t>	</a:t>
            </a:r>
            <a:r>
              <a:rPr lang="id-ID" dirty="0"/>
              <a:t>diajarkan agar murid lebih mudah menangkap informasi tersebut</a:t>
            </a:r>
            <a:r>
              <a:rPr lang="id-ID" dirty="0" smtClean="0"/>
              <a:t>.</a:t>
            </a:r>
            <a:endParaRPr lang="en-GB" dirty="0" smtClean="0"/>
          </a:p>
          <a:p>
            <a:pPr marL="0" indent="0">
              <a:buNone/>
            </a:pPr>
            <a:r>
              <a:rPr lang="en-GB" dirty="0" smtClean="0"/>
              <a:t>	</a:t>
            </a:r>
          </a:p>
          <a:p>
            <a:pPr marL="475488" lvl="2" indent="0">
              <a:buNone/>
            </a:pPr>
            <a:endParaRPr lang="en-GB" dirty="0" smtClean="0"/>
          </a:p>
        </p:txBody>
      </p:sp>
    </p:spTree>
    <p:extLst>
      <p:ext uri="{BB962C8B-B14F-4D97-AF65-F5344CB8AC3E}">
        <p14:creationId xmlns:p14="http://schemas.microsoft.com/office/powerpoint/2010/main" val="3033370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err="1"/>
              <a:t>Pengertian</a:t>
            </a:r>
            <a:r>
              <a:rPr lang="en-US" b="1" dirty="0"/>
              <a:t> </a:t>
            </a:r>
            <a:r>
              <a:rPr lang="en-US" b="1" dirty="0" err="1"/>
              <a:t>Teori</a:t>
            </a:r>
            <a:r>
              <a:rPr lang="en-US" b="1" dirty="0"/>
              <a:t> </a:t>
            </a:r>
            <a:r>
              <a:rPr lang="en-US" b="1" dirty="0" err="1" smtClean="0"/>
              <a:t>Kognitivistik</a:t>
            </a:r>
            <a:endParaRPr lang="en-ID"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err="1"/>
              <a:t>Kognitif</a:t>
            </a:r>
            <a:r>
              <a:rPr lang="en-US" dirty="0"/>
              <a:t> </a:t>
            </a:r>
            <a:r>
              <a:rPr lang="en-US" dirty="0" err="1"/>
              <a:t>adalah</a:t>
            </a:r>
            <a:r>
              <a:rPr lang="en-US" dirty="0"/>
              <a:t> </a:t>
            </a:r>
            <a:r>
              <a:rPr lang="en-US" dirty="0" err="1" smtClean="0"/>
              <a:t>secara</a:t>
            </a:r>
            <a:r>
              <a:rPr lang="en-US" dirty="0" smtClean="0"/>
              <a:t> </a:t>
            </a:r>
            <a:r>
              <a:rPr lang="en-US" dirty="0" err="1"/>
              <a:t>umum</a:t>
            </a:r>
            <a:r>
              <a:rPr lang="en-US" dirty="0"/>
              <a:t> </a:t>
            </a:r>
            <a:r>
              <a:rPr lang="en-US" dirty="0" err="1"/>
              <a:t>kognitif</a:t>
            </a:r>
            <a:r>
              <a:rPr lang="en-US" dirty="0"/>
              <a:t> </a:t>
            </a:r>
            <a:r>
              <a:rPr lang="en-US" dirty="0" err="1"/>
              <a:t>diartikan</a:t>
            </a:r>
            <a:r>
              <a:rPr lang="en-US" dirty="0"/>
              <a:t> </a:t>
            </a:r>
            <a:r>
              <a:rPr lang="en-US" dirty="0" err="1"/>
              <a:t>sebagai</a:t>
            </a:r>
            <a:r>
              <a:rPr lang="en-US" dirty="0"/>
              <a:t> </a:t>
            </a:r>
            <a:r>
              <a:rPr lang="en-US" dirty="0" err="1"/>
              <a:t>potensi</a:t>
            </a:r>
            <a:r>
              <a:rPr lang="en-US" dirty="0"/>
              <a:t> </a:t>
            </a:r>
            <a:r>
              <a:rPr lang="en-US" dirty="0" err="1"/>
              <a:t>intelektual</a:t>
            </a:r>
            <a:r>
              <a:rPr lang="en-US" dirty="0"/>
              <a:t> yang </a:t>
            </a:r>
            <a:r>
              <a:rPr lang="en-US" dirty="0" err="1"/>
              <a:t>terdiri</a:t>
            </a:r>
            <a:r>
              <a:rPr lang="en-US" dirty="0"/>
              <a:t> </a:t>
            </a:r>
            <a:r>
              <a:rPr lang="en-US" dirty="0" err="1"/>
              <a:t>dari</a:t>
            </a:r>
            <a:r>
              <a:rPr lang="en-US" dirty="0"/>
              <a:t> </a:t>
            </a:r>
            <a:r>
              <a:rPr lang="en-US" dirty="0" err="1"/>
              <a:t>tahapan</a:t>
            </a:r>
            <a:r>
              <a:rPr lang="en-US" dirty="0"/>
              <a:t> ; </a:t>
            </a:r>
            <a:r>
              <a:rPr lang="en-US" dirty="0" err="1"/>
              <a:t>pengetahuan</a:t>
            </a:r>
            <a:r>
              <a:rPr lang="en-US" dirty="0"/>
              <a:t> (Knowledge); </a:t>
            </a:r>
            <a:r>
              <a:rPr lang="en-US" dirty="0" err="1"/>
              <a:t>pemahaman</a:t>
            </a:r>
            <a:r>
              <a:rPr lang="en-US" dirty="0"/>
              <a:t> (</a:t>
            </a:r>
            <a:r>
              <a:rPr lang="en-US" dirty="0" err="1"/>
              <a:t>comprehention</a:t>
            </a:r>
            <a:r>
              <a:rPr lang="en-US" dirty="0"/>
              <a:t>); </a:t>
            </a:r>
            <a:r>
              <a:rPr lang="en-US" dirty="0" err="1"/>
              <a:t>penerapan</a:t>
            </a:r>
            <a:r>
              <a:rPr lang="en-US" dirty="0"/>
              <a:t> (application) ; </a:t>
            </a:r>
            <a:r>
              <a:rPr lang="en-US" dirty="0" err="1"/>
              <a:t>analisis</a:t>
            </a:r>
            <a:r>
              <a:rPr lang="en-US" dirty="0"/>
              <a:t> (analysis); </a:t>
            </a:r>
            <a:r>
              <a:rPr lang="en-US" dirty="0" err="1"/>
              <a:t>sintesa</a:t>
            </a:r>
            <a:r>
              <a:rPr lang="en-US" dirty="0"/>
              <a:t> (synthesis); </a:t>
            </a:r>
            <a:r>
              <a:rPr lang="en-US" dirty="0" err="1"/>
              <a:t>evaluasi</a:t>
            </a:r>
            <a:r>
              <a:rPr lang="en-US" dirty="0"/>
              <a:t> (evaluation). </a:t>
            </a:r>
            <a:r>
              <a:rPr lang="en-US" dirty="0" err="1"/>
              <a:t>Kognitif</a:t>
            </a:r>
            <a:r>
              <a:rPr lang="en-US" dirty="0"/>
              <a:t> </a:t>
            </a:r>
            <a:r>
              <a:rPr lang="en-US" dirty="0" err="1"/>
              <a:t>berarti</a:t>
            </a:r>
            <a:r>
              <a:rPr lang="en-US" dirty="0"/>
              <a:t> </a:t>
            </a:r>
            <a:r>
              <a:rPr lang="en-US" dirty="0" err="1"/>
              <a:t>presoalan</a:t>
            </a:r>
            <a:r>
              <a:rPr lang="en-US" dirty="0"/>
              <a:t> yang </a:t>
            </a:r>
            <a:r>
              <a:rPr lang="en-US" dirty="0" err="1"/>
              <a:t>menyangkut</a:t>
            </a:r>
            <a:r>
              <a:rPr lang="en-US" dirty="0"/>
              <a:t> </a:t>
            </a:r>
            <a:r>
              <a:rPr lang="en-US" dirty="0" err="1"/>
              <a:t>kemampuan</a:t>
            </a:r>
            <a:r>
              <a:rPr lang="en-US" dirty="0"/>
              <a:t> </a:t>
            </a:r>
            <a:r>
              <a:rPr lang="en-US" dirty="0" err="1"/>
              <a:t>untuk</a:t>
            </a:r>
            <a:r>
              <a:rPr lang="en-US" dirty="0"/>
              <a:t> </a:t>
            </a:r>
            <a:r>
              <a:rPr lang="en-US" dirty="0" err="1"/>
              <a:t>mengembangkan</a:t>
            </a:r>
            <a:r>
              <a:rPr lang="en-US" dirty="0"/>
              <a:t> </a:t>
            </a:r>
            <a:r>
              <a:rPr lang="en-US" dirty="0" err="1"/>
              <a:t>kemampuan</a:t>
            </a:r>
            <a:r>
              <a:rPr lang="en-US" dirty="0"/>
              <a:t> </a:t>
            </a:r>
            <a:r>
              <a:rPr lang="en-US" dirty="0" err="1"/>
              <a:t>rasional</a:t>
            </a:r>
            <a:r>
              <a:rPr lang="en-US" dirty="0"/>
              <a:t> (</a:t>
            </a:r>
            <a:r>
              <a:rPr lang="en-US" dirty="0" err="1"/>
              <a:t>akal</a:t>
            </a:r>
            <a:r>
              <a:rPr lang="en-US" dirty="0" smtClean="0"/>
              <a:t>).</a:t>
            </a:r>
            <a:endParaRPr lang="en-US" dirty="0"/>
          </a:p>
          <a:p>
            <a:pPr>
              <a:buFont typeface="Wingdings" panose="05000000000000000000" pitchFamily="2" charset="2"/>
              <a:buChar char="v"/>
            </a:pPr>
            <a:r>
              <a:rPr lang="id-ID" dirty="0" smtClean="0"/>
              <a:t>Teori </a:t>
            </a:r>
            <a:r>
              <a:rPr lang="id-ID" dirty="0"/>
              <a:t>belajar kognitif lebih menekankan pada belajar merupakan suatu proses yang terjadi dalam akal pikiran </a:t>
            </a:r>
            <a:r>
              <a:rPr lang="id-ID" dirty="0" smtClean="0"/>
              <a:t>manusia</a:t>
            </a:r>
            <a:r>
              <a:rPr lang="en-GB" dirty="0" smtClean="0"/>
              <a:t>.</a:t>
            </a:r>
            <a:endParaRPr lang="en-ID" dirty="0"/>
          </a:p>
        </p:txBody>
      </p:sp>
    </p:spTree>
    <p:extLst>
      <p:ext uri="{BB962C8B-B14F-4D97-AF65-F5344CB8AC3E}">
        <p14:creationId xmlns:p14="http://schemas.microsoft.com/office/powerpoint/2010/main" val="1206223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850" y="154548"/>
            <a:ext cx="11732654" cy="1468192"/>
          </a:xfrm>
        </p:spPr>
        <p:txBody>
          <a:bodyPr>
            <a:normAutofit fontScale="90000"/>
          </a:bodyPr>
          <a:lstStyle/>
          <a:p>
            <a:r>
              <a:rPr lang="en-GB" dirty="0" err="1" smtClean="0"/>
              <a:t>Terdapat</a:t>
            </a:r>
            <a:r>
              <a:rPr lang="en-GB" dirty="0" smtClean="0"/>
              <a:t> </a:t>
            </a:r>
            <a:r>
              <a:rPr lang="id-ID" dirty="0" smtClean="0"/>
              <a:t>dua </a:t>
            </a:r>
            <a:r>
              <a:rPr lang="id-ID" dirty="0"/>
              <a:t>bidang kajian yang lebih mementingkan proses belajar daripada hasil belajar, </a:t>
            </a:r>
            <a:r>
              <a:rPr lang="id-ID" dirty="0" smtClean="0"/>
              <a:t>yaitu</a:t>
            </a:r>
            <a:r>
              <a:rPr lang="en-GB" dirty="0" smtClean="0"/>
              <a:t>:</a:t>
            </a:r>
            <a:endParaRPr lang="en-ID" dirty="0"/>
          </a:p>
        </p:txBody>
      </p:sp>
      <p:sp>
        <p:nvSpPr>
          <p:cNvPr id="3" name="Content Placeholder 2"/>
          <p:cNvSpPr>
            <a:spLocks noGrp="1"/>
          </p:cNvSpPr>
          <p:nvPr>
            <p:ph idx="1"/>
          </p:nvPr>
        </p:nvSpPr>
        <p:spPr>
          <a:xfrm>
            <a:off x="862885" y="2125014"/>
            <a:ext cx="10058400" cy="4023360"/>
          </a:xfrm>
        </p:spPr>
        <p:txBody>
          <a:bodyPr/>
          <a:lstStyle/>
          <a:p>
            <a:pPr marL="457200" lvl="0" indent="-457200">
              <a:buFont typeface="+mj-lt"/>
              <a:buAutoNum type="arabicPeriod"/>
            </a:pPr>
            <a:r>
              <a:rPr lang="id-ID" dirty="0"/>
              <a:t>Belajar tidak sekedar melibatkan stimulus dan respon tetapi juga melibatkan proses berfikir yang sangat kompleks.</a:t>
            </a:r>
            <a:r>
              <a:rPr lang="en-US" dirty="0"/>
              <a:t> (</a:t>
            </a:r>
            <a:r>
              <a:rPr lang="en-US" dirty="0" err="1"/>
              <a:t>Suyono</a:t>
            </a:r>
            <a:r>
              <a:rPr lang="en-US" dirty="0"/>
              <a:t> &amp; </a:t>
            </a:r>
            <a:r>
              <a:rPr lang="en-US" dirty="0" err="1"/>
              <a:t>Hariyanto</a:t>
            </a:r>
            <a:r>
              <a:rPr lang="en-US" dirty="0"/>
              <a:t>, </a:t>
            </a:r>
            <a:r>
              <a:rPr lang="en-US" dirty="0" smtClean="0"/>
              <a:t>2001)</a:t>
            </a:r>
            <a:endParaRPr lang="en-ID" dirty="0"/>
          </a:p>
          <a:p>
            <a:pPr marL="457200" lvl="0" indent="-457200">
              <a:buFont typeface="+mj-lt"/>
              <a:buAutoNum type="arabicPeriod"/>
            </a:pPr>
            <a:r>
              <a:rPr lang="id-ID" dirty="0" smtClean="0"/>
              <a:t>Ilmu </a:t>
            </a:r>
            <a:r>
              <a:rPr lang="id-ID" dirty="0"/>
              <a:t>pengetahuan dibangun dalam diri seseorang melalui proses interaksi yang berkesinambungan dengan </a:t>
            </a:r>
            <a:r>
              <a:rPr lang="id-ID" dirty="0" smtClean="0"/>
              <a:t>lingkungan</a:t>
            </a:r>
            <a:r>
              <a:rPr lang="en-GB" dirty="0" smtClean="0"/>
              <a:t>. </a:t>
            </a:r>
            <a:r>
              <a:rPr lang="en-US" dirty="0"/>
              <a:t>(</a:t>
            </a:r>
            <a:r>
              <a:rPr lang="en-US" dirty="0" err="1"/>
              <a:t>Muhaimin</a:t>
            </a:r>
            <a:r>
              <a:rPr lang="en-US" dirty="0"/>
              <a:t>, 2002)</a:t>
            </a:r>
            <a:endParaRPr lang="en-ID" dirty="0"/>
          </a:p>
        </p:txBody>
      </p:sp>
    </p:spTree>
    <p:extLst>
      <p:ext uri="{BB962C8B-B14F-4D97-AF65-F5344CB8AC3E}">
        <p14:creationId xmlns:p14="http://schemas.microsoft.com/office/powerpoint/2010/main" val="3145373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665753"/>
            <a:ext cx="10058400" cy="802440"/>
          </a:xfrm>
        </p:spPr>
        <p:txBody>
          <a:bodyPr>
            <a:normAutofit/>
          </a:bodyPr>
          <a:lstStyle/>
          <a:p>
            <a:pPr lvl="0"/>
            <a:r>
              <a:rPr lang="en-US" b="1" dirty="0" err="1"/>
              <a:t>Tokoh-tokoh</a:t>
            </a:r>
            <a:r>
              <a:rPr lang="en-US" b="1" dirty="0"/>
              <a:t> </a:t>
            </a:r>
            <a:r>
              <a:rPr lang="en-US" b="1" dirty="0" err="1" smtClean="0"/>
              <a:t>Kognitivistik</a:t>
            </a:r>
            <a:endParaRPr lang="en-ID" dirty="0"/>
          </a:p>
        </p:txBody>
      </p:sp>
      <p:sp>
        <p:nvSpPr>
          <p:cNvPr id="4" name="Text Placeholder 3"/>
          <p:cNvSpPr>
            <a:spLocks noGrp="1"/>
          </p:cNvSpPr>
          <p:nvPr>
            <p:ph type="body" idx="1"/>
          </p:nvPr>
        </p:nvSpPr>
        <p:spPr/>
        <p:txBody>
          <a:bodyPr/>
          <a:lstStyle/>
          <a:p>
            <a:r>
              <a:rPr lang="en-GB" dirty="0" err="1"/>
              <a:t>Oleh</a:t>
            </a:r>
            <a:r>
              <a:rPr lang="en-GB" dirty="0"/>
              <a:t> Piaget: </a:t>
            </a:r>
          </a:p>
        </p:txBody>
      </p:sp>
      <p:sp>
        <p:nvSpPr>
          <p:cNvPr id="3" name="Content Placeholder 2"/>
          <p:cNvSpPr>
            <a:spLocks noGrp="1"/>
          </p:cNvSpPr>
          <p:nvPr>
            <p:ph sz="half" idx="2"/>
          </p:nvPr>
        </p:nvSpPr>
        <p:spPr>
          <a:xfrm>
            <a:off x="1097280" y="2582334"/>
            <a:ext cx="4427757" cy="3378200"/>
          </a:xfrm>
        </p:spPr>
        <p:txBody>
          <a:bodyPr>
            <a:normAutofit fontScale="85000" lnSpcReduction="20000"/>
          </a:bodyPr>
          <a:lstStyle/>
          <a:p>
            <a:pPr marL="0" indent="0" algn="just">
              <a:buNone/>
            </a:pPr>
            <a:r>
              <a:rPr lang="id-ID" dirty="0" smtClean="0"/>
              <a:t>Menurut </a:t>
            </a:r>
            <a:r>
              <a:rPr lang="id-ID" dirty="0"/>
              <a:t>Piaget, perkembangan kognitif merupakan suatu proses genetic, artinya proses yang didasarkan atas mekenisme biologis dari perkembangan system syaraf. Semakin bertambah umur seseorang, makin komplek susunan sel syarafnya dan makin meningkat pula kemampuannya. Sehingga ketika dewasa seseorang akan mengalami adaptasi biologis dengan lingkungannya yang menyebabkan adanya perubahan-perubahan kualitatif didalam struktur kognitifnya</a:t>
            </a:r>
            <a:endParaRPr lang="en-ID" dirty="0"/>
          </a:p>
        </p:txBody>
      </p:sp>
      <p:sp>
        <p:nvSpPr>
          <p:cNvPr id="5" name="Text Placeholder 4"/>
          <p:cNvSpPr>
            <a:spLocks noGrp="1"/>
          </p:cNvSpPr>
          <p:nvPr>
            <p:ph type="body" sz="quarter" idx="3"/>
          </p:nvPr>
        </p:nvSpPr>
        <p:spPr>
          <a:xfrm>
            <a:off x="6035040" y="1998413"/>
            <a:ext cx="5561098" cy="1373666"/>
          </a:xfrm>
        </p:spPr>
        <p:txBody>
          <a:bodyPr>
            <a:normAutofit/>
          </a:bodyPr>
          <a:lstStyle/>
          <a:p>
            <a:r>
              <a:rPr lang="id-ID" dirty="0"/>
              <a:t>Proses belajar harus disesuaikan dengan tahap perkembangan kognitif yang dilalui oleh siswa yang terbagi kedalam empat tahap, yaitu </a:t>
            </a:r>
            <a:r>
              <a:rPr lang="id-ID" dirty="0" smtClean="0"/>
              <a:t>:</a:t>
            </a:r>
            <a:endParaRPr lang="en-ID" dirty="0"/>
          </a:p>
        </p:txBody>
      </p:sp>
      <p:sp>
        <p:nvSpPr>
          <p:cNvPr id="6" name="Content Placeholder 5"/>
          <p:cNvSpPr>
            <a:spLocks noGrp="1"/>
          </p:cNvSpPr>
          <p:nvPr>
            <p:ph sz="quarter" idx="4"/>
          </p:nvPr>
        </p:nvSpPr>
        <p:spPr>
          <a:xfrm>
            <a:off x="5937161" y="3567448"/>
            <a:ext cx="6130344" cy="2393086"/>
          </a:xfrm>
        </p:spPr>
        <p:txBody>
          <a:bodyPr>
            <a:normAutofit fontScale="92500"/>
          </a:bodyPr>
          <a:lstStyle/>
          <a:p>
            <a:pPr algn="just"/>
            <a:r>
              <a:rPr lang="en-GB" dirty="0" smtClean="0"/>
              <a:t>1</a:t>
            </a:r>
            <a:r>
              <a:rPr lang="id-ID" dirty="0" smtClean="0"/>
              <a:t>)Tahap </a:t>
            </a:r>
            <a:r>
              <a:rPr lang="id-ID" dirty="0"/>
              <a:t>sensorimotor (anak usia lahir – 2 tahun)</a:t>
            </a:r>
            <a:endParaRPr lang="en-ID" dirty="0"/>
          </a:p>
          <a:p>
            <a:pPr algn="just"/>
            <a:r>
              <a:rPr lang="id-ID" dirty="0" smtClean="0"/>
              <a:t>2)Tahap </a:t>
            </a:r>
            <a:r>
              <a:rPr lang="id-ID" dirty="0"/>
              <a:t>preoperational (anak usia 2 – 8 tahun)</a:t>
            </a:r>
            <a:endParaRPr lang="en-ID" dirty="0"/>
          </a:p>
          <a:p>
            <a:pPr algn="just"/>
            <a:r>
              <a:rPr lang="id-ID" dirty="0" smtClean="0"/>
              <a:t>3)Tahap </a:t>
            </a:r>
            <a:r>
              <a:rPr lang="id-ID" dirty="0"/>
              <a:t>operational konkret (anak usia 7/8 – 12/14 tahun)</a:t>
            </a:r>
            <a:endParaRPr lang="en-ID" dirty="0"/>
          </a:p>
          <a:p>
            <a:pPr algn="just"/>
            <a:r>
              <a:rPr lang="id-ID" dirty="0" smtClean="0"/>
              <a:t>4)Tahap </a:t>
            </a:r>
            <a:r>
              <a:rPr lang="id-ID" dirty="0"/>
              <a:t>operational formal (anak usia 14 tahun lebih)</a:t>
            </a:r>
            <a:endParaRPr lang="en-ID" dirty="0"/>
          </a:p>
          <a:p>
            <a:endParaRPr lang="en-ID" dirty="0"/>
          </a:p>
        </p:txBody>
      </p:sp>
    </p:spTree>
    <p:extLst>
      <p:ext uri="{BB962C8B-B14F-4D97-AF65-F5344CB8AC3E}">
        <p14:creationId xmlns:p14="http://schemas.microsoft.com/office/powerpoint/2010/main" val="975897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Tokoh-tokoh</a:t>
            </a:r>
            <a:r>
              <a:rPr lang="en-US" b="1" dirty="0"/>
              <a:t> </a:t>
            </a:r>
            <a:r>
              <a:rPr lang="en-US" b="1" dirty="0" err="1" smtClean="0"/>
              <a:t>Kognitivistik</a:t>
            </a:r>
            <a:endParaRPr lang="en-ID" dirty="0"/>
          </a:p>
        </p:txBody>
      </p:sp>
      <p:sp>
        <p:nvSpPr>
          <p:cNvPr id="3" name="Text Placeholder 2"/>
          <p:cNvSpPr>
            <a:spLocks noGrp="1"/>
          </p:cNvSpPr>
          <p:nvPr>
            <p:ph type="body" idx="1"/>
          </p:nvPr>
        </p:nvSpPr>
        <p:spPr/>
        <p:txBody>
          <a:bodyPr/>
          <a:lstStyle/>
          <a:p>
            <a:r>
              <a:rPr lang="id-ID" dirty="0"/>
              <a:t>oleh Jarome Bruner.</a:t>
            </a:r>
            <a:endParaRPr lang="en-ID" dirty="0"/>
          </a:p>
        </p:txBody>
      </p:sp>
      <p:sp>
        <p:nvSpPr>
          <p:cNvPr id="4" name="Content Placeholder 3"/>
          <p:cNvSpPr>
            <a:spLocks noGrp="1"/>
          </p:cNvSpPr>
          <p:nvPr>
            <p:ph sz="half" idx="2"/>
          </p:nvPr>
        </p:nvSpPr>
        <p:spPr>
          <a:xfrm>
            <a:off x="1097280" y="2582334"/>
            <a:ext cx="4646697" cy="3378200"/>
          </a:xfrm>
        </p:spPr>
        <p:txBody>
          <a:bodyPr>
            <a:normAutofit lnSpcReduction="10000"/>
          </a:bodyPr>
          <a:lstStyle/>
          <a:p>
            <a:pPr algn="just"/>
            <a:r>
              <a:rPr lang="id-ID" dirty="0"/>
              <a:t>kurikulum spiral dimana materi pelajaran yang sama dapat diberikan mulai dari Sekolah Dasar sampai Perguruan tinggi, tetapi disesuaikan dengan tingkat perkembangan kognitif mereka, artinya menuntut adanya pengulangan-pengulangan. </a:t>
            </a:r>
            <a:endParaRPr lang="en-ID" dirty="0"/>
          </a:p>
        </p:txBody>
      </p:sp>
      <p:sp>
        <p:nvSpPr>
          <p:cNvPr id="5" name="Text Placeholder 4"/>
          <p:cNvSpPr>
            <a:spLocks noGrp="1"/>
          </p:cNvSpPr>
          <p:nvPr>
            <p:ph type="body" sz="quarter" idx="3"/>
          </p:nvPr>
        </p:nvSpPr>
        <p:spPr/>
        <p:txBody>
          <a:bodyPr/>
          <a:lstStyle/>
          <a:p>
            <a:r>
              <a:rPr lang="id-ID" dirty="0"/>
              <a:t>Menurut bruner ada 3 tahap dalam perkembangan kognitif, yaitu</a:t>
            </a:r>
            <a:r>
              <a:rPr lang="id-ID" dirty="0" smtClean="0"/>
              <a:t>:</a:t>
            </a:r>
            <a:endParaRPr lang="en-ID" dirty="0"/>
          </a:p>
        </p:txBody>
      </p:sp>
      <p:sp>
        <p:nvSpPr>
          <p:cNvPr id="6" name="Content Placeholder 5"/>
          <p:cNvSpPr>
            <a:spLocks noGrp="1"/>
          </p:cNvSpPr>
          <p:nvPr>
            <p:ph sz="quarter" idx="4"/>
          </p:nvPr>
        </p:nvSpPr>
        <p:spPr>
          <a:xfrm>
            <a:off x="6217920" y="2582334"/>
            <a:ext cx="5579128" cy="3378200"/>
          </a:xfrm>
        </p:spPr>
        <p:txBody>
          <a:bodyPr>
            <a:normAutofit fontScale="92500" lnSpcReduction="20000"/>
          </a:bodyPr>
          <a:lstStyle/>
          <a:p>
            <a:r>
              <a:rPr lang="en-GB" dirty="0" smtClean="0"/>
              <a:t>1. </a:t>
            </a:r>
            <a:r>
              <a:rPr lang="id-ID" dirty="0" smtClean="0"/>
              <a:t>Enaktif </a:t>
            </a:r>
            <a:r>
              <a:rPr lang="id-ID" dirty="0"/>
              <a:t>: usaha/kegiatan untuk mengenali dan memahami lingkungan dengan observasi, pengalaman terhadap suatu realita.</a:t>
            </a:r>
            <a:endParaRPr lang="en-ID" dirty="0"/>
          </a:p>
          <a:p>
            <a:r>
              <a:rPr lang="id-ID" dirty="0"/>
              <a:t>2. </a:t>
            </a:r>
            <a:r>
              <a:rPr lang="id-ID" dirty="0" smtClean="0"/>
              <a:t>Ikonik </a:t>
            </a:r>
            <a:r>
              <a:rPr lang="id-ID" dirty="0"/>
              <a:t>:siswa melihat dunia dengan melalui gambar-gambar dan visualaisasi verbal.</a:t>
            </a:r>
            <a:endParaRPr lang="en-ID" dirty="0"/>
          </a:p>
          <a:p>
            <a:r>
              <a:rPr lang="id-ID" dirty="0" smtClean="0"/>
              <a:t>3.</a:t>
            </a:r>
            <a:r>
              <a:rPr lang="en-GB" dirty="0"/>
              <a:t> </a:t>
            </a:r>
            <a:r>
              <a:rPr lang="id-ID" dirty="0" smtClean="0"/>
              <a:t>Simbolik </a:t>
            </a:r>
            <a:r>
              <a:rPr lang="id-ID" dirty="0"/>
              <a:t>: siswa mempunyai gagasan-gagasan abstrak yang banyak dipengaruhi oleh bahasa dan logika dan penggunaan symbol.</a:t>
            </a:r>
            <a:endParaRPr lang="en-ID" dirty="0"/>
          </a:p>
          <a:p>
            <a:endParaRPr lang="en-ID" dirty="0"/>
          </a:p>
        </p:txBody>
      </p:sp>
    </p:spTree>
    <p:extLst>
      <p:ext uri="{BB962C8B-B14F-4D97-AF65-F5344CB8AC3E}">
        <p14:creationId xmlns:p14="http://schemas.microsoft.com/office/powerpoint/2010/main" val="2501113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err="1"/>
              <a:t>Tokoh-tokoh</a:t>
            </a:r>
            <a:r>
              <a:rPr lang="en-US" b="1" dirty="0"/>
              <a:t> </a:t>
            </a:r>
            <a:r>
              <a:rPr lang="en-US" b="1" dirty="0" err="1"/>
              <a:t>Kognitivistik</a:t>
            </a:r>
            <a:endParaRPr lang="en-ID" dirty="0"/>
          </a:p>
        </p:txBody>
      </p:sp>
      <p:sp>
        <p:nvSpPr>
          <p:cNvPr id="3" name="Text Placeholder 2"/>
          <p:cNvSpPr>
            <a:spLocks noGrp="1"/>
          </p:cNvSpPr>
          <p:nvPr>
            <p:ph type="body" idx="1"/>
          </p:nvPr>
        </p:nvSpPr>
        <p:spPr/>
        <p:txBody>
          <a:bodyPr/>
          <a:lstStyle/>
          <a:p>
            <a:r>
              <a:rPr lang="id-ID" dirty="0"/>
              <a:t>oleh Ausebel.</a:t>
            </a:r>
            <a:endParaRPr lang="en-ID" dirty="0"/>
          </a:p>
        </p:txBody>
      </p:sp>
      <p:sp>
        <p:nvSpPr>
          <p:cNvPr id="4" name="Content Placeholder 3"/>
          <p:cNvSpPr>
            <a:spLocks noGrp="1"/>
          </p:cNvSpPr>
          <p:nvPr>
            <p:ph sz="half" idx="2"/>
          </p:nvPr>
        </p:nvSpPr>
        <p:spPr>
          <a:xfrm>
            <a:off x="1097280" y="2582334"/>
            <a:ext cx="4479272" cy="3378200"/>
          </a:xfrm>
        </p:spPr>
        <p:txBody>
          <a:bodyPr/>
          <a:lstStyle/>
          <a:p>
            <a:pPr algn="just"/>
            <a:r>
              <a:rPr lang="id-ID" dirty="0"/>
              <a:t>Proses belajar terjadi jika siswa mampu mengasimilasikan pengetahuan yang dimilikinya dengan pengetahuan baru (belajar menjadi bermakna/ meaning full learning). </a:t>
            </a:r>
            <a:endParaRPr lang="en-ID" dirty="0"/>
          </a:p>
        </p:txBody>
      </p:sp>
      <p:sp>
        <p:nvSpPr>
          <p:cNvPr id="5" name="Text Placeholder 4"/>
          <p:cNvSpPr>
            <a:spLocks noGrp="1"/>
          </p:cNvSpPr>
          <p:nvPr>
            <p:ph type="body" sz="quarter" idx="3"/>
          </p:nvPr>
        </p:nvSpPr>
        <p:spPr/>
        <p:txBody>
          <a:bodyPr/>
          <a:lstStyle/>
          <a:p>
            <a:r>
              <a:rPr lang="id-ID" dirty="0"/>
              <a:t>Proses belajar terjadi melalui tahap-tahap</a:t>
            </a:r>
            <a:r>
              <a:rPr lang="id-ID" dirty="0" smtClean="0"/>
              <a:t>:</a:t>
            </a:r>
            <a:endParaRPr lang="en-ID" dirty="0"/>
          </a:p>
        </p:txBody>
      </p:sp>
      <p:sp>
        <p:nvSpPr>
          <p:cNvPr id="6" name="Content Placeholder 5"/>
          <p:cNvSpPr>
            <a:spLocks noGrp="1"/>
          </p:cNvSpPr>
          <p:nvPr>
            <p:ph sz="quarter" idx="4"/>
          </p:nvPr>
        </p:nvSpPr>
        <p:spPr/>
        <p:txBody>
          <a:bodyPr/>
          <a:lstStyle/>
          <a:p>
            <a:pPr lvl="0" algn="just"/>
            <a:r>
              <a:rPr lang="en-GB" dirty="0" smtClean="0"/>
              <a:t>1). </a:t>
            </a:r>
            <a:r>
              <a:rPr lang="id-ID" dirty="0" smtClean="0"/>
              <a:t>Memperhatikan </a:t>
            </a:r>
            <a:r>
              <a:rPr lang="id-ID" dirty="0"/>
              <a:t>stimulus yang diberikan.</a:t>
            </a:r>
            <a:endParaRPr lang="en-ID" dirty="0"/>
          </a:p>
          <a:p>
            <a:pPr algn="just"/>
            <a:r>
              <a:rPr lang="en-GB" dirty="0" smtClean="0"/>
              <a:t>2). </a:t>
            </a:r>
            <a:r>
              <a:rPr lang="id-ID" dirty="0" smtClean="0"/>
              <a:t>Memahami </a:t>
            </a:r>
            <a:r>
              <a:rPr lang="id-ID" dirty="0"/>
              <a:t>makna stimulus menyimpan dan menggunakan informasi yang sudah dipahami</a:t>
            </a:r>
            <a:endParaRPr lang="en-ID" dirty="0"/>
          </a:p>
        </p:txBody>
      </p:sp>
    </p:spTree>
    <p:extLst>
      <p:ext uri="{BB962C8B-B14F-4D97-AF65-F5344CB8AC3E}">
        <p14:creationId xmlns:p14="http://schemas.microsoft.com/office/powerpoint/2010/main" val="2281206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pPr lvl="0"/>
            <a:r>
              <a:rPr lang="en-US" b="1" dirty="0" err="1"/>
              <a:t>Kelebihan</a:t>
            </a:r>
            <a:r>
              <a:rPr lang="en-US" b="1" dirty="0"/>
              <a:t> </a:t>
            </a:r>
            <a:r>
              <a:rPr lang="en-US" b="1" dirty="0" err="1"/>
              <a:t>dan</a:t>
            </a:r>
            <a:r>
              <a:rPr lang="en-US" b="1" dirty="0"/>
              <a:t> </a:t>
            </a:r>
            <a:r>
              <a:rPr lang="en-US" b="1" dirty="0" err="1"/>
              <a:t>Kekurangan</a:t>
            </a:r>
            <a:r>
              <a:rPr lang="en-US" b="1" dirty="0"/>
              <a:t> </a:t>
            </a:r>
            <a:r>
              <a:rPr lang="en-US" b="1" dirty="0" err="1"/>
              <a:t>Teori</a:t>
            </a:r>
            <a:r>
              <a:rPr lang="en-US" b="1" dirty="0"/>
              <a:t> </a:t>
            </a:r>
            <a:r>
              <a:rPr lang="en-US" b="1" dirty="0" err="1" smtClean="0"/>
              <a:t>Kognitivistik</a:t>
            </a:r>
            <a:endParaRPr lang="en-ID" dirty="0"/>
          </a:p>
        </p:txBody>
      </p:sp>
      <p:sp>
        <p:nvSpPr>
          <p:cNvPr id="11" name="Text Placeholder 10"/>
          <p:cNvSpPr>
            <a:spLocks noGrp="1"/>
          </p:cNvSpPr>
          <p:nvPr>
            <p:ph type="body" idx="1"/>
          </p:nvPr>
        </p:nvSpPr>
        <p:spPr/>
        <p:txBody>
          <a:bodyPr/>
          <a:lstStyle/>
          <a:p>
            <a:r>
              <a:rPr lang="en-GB" dirty="0" err="1" smtClean="0"/>
              <a:t>kelebihan</a:t>
            </a:r>
            <a:endParaRPr lang="en-ID" dirty="0"/>
          </a:p>
        </p:txBody>
      </p:sp>
      <p:sp>
        <p:nvSpPr>
          <p:cNvPr id="9" name="Content Placeholder 8"/>
          <p:cNvSpPr>
            <a:spLocks noGrp="1"/>
          </p:cNvSpPr>
          <p:nvPr>
            <p:ph sz="half" idx="2"/>
          </p:nvPr>
        </p:nvSpPr>
        <p:spPr/>
        <p:txBody>
          <a:bodyPr/>
          <a:lstStyle/>
          <a:p>
            <a:pPr marL="0" indent="0">
              <a:buNone/>
            </a:pPr>
            <a:r>
              <a:rPr lang="en-GB" dirty="0" smtClean="0"/>
              <a:t>M</a:t>
            </a:r>
            <a:r>
              <a:rPr lang="id-ID" dirty="0" smtClean="0"/>
              <a:t>enjadikan </a:t>
            </a:r>
            <a:r>
              <a:rPr lang="id-ID" dirty="0"/>
              <a:t>siswa lebih kreatif dan mandiri; membantu siswa memahami bahan belajar secara lebih mudah.</a:t>
            </a:r>
            <a:endParaRPr lang="en-ID" dirty="0"/>
          </a:p>
          <a:p>
            <a:endParaRPr lang="en-ID" dirty="0"/>
          </a:p>
        </p:txBody>
      </p:sp>
      <p:sp>
        <p:nvSpPr>
          <p:cNvPr id="12" name="Text Placeholder 11"/>
          <p:cNvSpPr>
            <a:spLocks noGrp="1"/>
          </p:cNvSpPr>
          <p:nvPr>
            <p:ph type="body" sz="quarter" idx="3"/>
          </p:nvPr>
        </p:nvSpPr>
        <p:spPr/>
        <p:txBody>
          <a:bodyPr/>
          <a:lstStyle/>
          <a:p>
            <a:r>
              <a:rPr lang="en-GB" dirty="0" smtClean="0"/>
              <a:t>KEKURANGAN</a:t>
            </a:r>
            <a:endParaRPr lang="en-ID" dirty="0"/>
          </a:p>
        </p:txBody>
      </p:sp>
      <p:sp>
        <p:nvSpPr>
          <p:cNvPr id="13" name="Content Placeholder 12"/>
          <p:cNvSpPr>
            <a:spLocks noGrp="1"/>
          </p:cNvSpPr>
          <p:nvPr>
            <p:ph sz="quarter" idx="4"/>
          </p:nvPr>
        </p:nvSpPr>
        <p:spPr/>
        <p:txBody>
          <a:bodyPr/>
          <a:lstStyle/>
          <a:p>
            <a:r>
              <a:rPr lang="id-ID" dirty="0"/>
              <a:t>teori tidak menyeluruh untuk semua tingkat pendidikan; sulit di praktikkan khususnya di tingkat lanjut; beberapa prinsip seperti intelegensi sulit dipahami dan pemahamannya masih belum tuntas.</a:t>
            </a:r>
            <a:endParaRPr lang="en-ID" dirty="0"/>
          </a:p>
        </p:txBody>
      </p:sp>
    </p:spTree>
    <p:extLst>
      <p:ext uri="{BB962C8B-B14F-4D97-AF65-F5344CB8AC3E}">
        <p14:creationId xmlns:p14="http://schemas.microsoft.com/office/powerpoint/2010/main" val="4553104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54</TotalTime>
  <Words>627</Words>
  <Application>Microsoft Office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Cambria</vt:lpstr>
      <vt:lpstr>Wingdings</vt:lpstr>
      <vt:lpstr>Adjacency</vt:lpstr>
      <vt:lpstr>TEORI BELAJAR KOGNITIVISTIK</vt:lpstr>
      <vt:lpstr>Pengertian Teori</vt:lpstr>
      <vt:lpstr>HAL-HAL YANG BERKAITAN DENGAN TEORI PEMBELAJARAN </vt:lpstr>
      <vt:lpstr>Pengertian Teori Kognitivistik</vt:lpstr>
      <vt:lpstr>Terdapat dua bidang kajian yang lebih mementingkan proses belajar daripada hasil belajar, yaitu:</vt:lpstr>
      <vt:lpstr>Tokoh-tokoh Kognitivistik</vt:lpstr>
      <vt:lpstr>Tokoh-tokoh Kognitivistik</vt:lpstr>
      <vt:lpstr>Tokoh-tokoh Kognitivistik</vt:lpstr>
      <vt:lpstr>Kelebihan dan Kekurangan Teori Kognitivistik</vt:lpstr>
      <vt:lpstr>Prinsip Dasar Teori Kognitivistik</vt:lpstr>
      <vt:lpstr>Aplikasi Teori Kognitivistik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BELAJAR KOGNITIVISTIK</dc:title>
  <dc:creator>NOVI ALIYAH</dc:creator>
  <cp:lastModifiedBy>Microsoft account</cp:lastModifiedBy>
  <cp:revision>8</cp:revision>
  <dcterms:created xsi:type="dcterms:W3CDTF">2021-02-27T15:36:48Z</dcterms:created>
  <dcterms:modified xsi:type="dcterms:W3CDTF">2021-12-17T01:09:20Z</dcterms:modified>
</cp:coreProperties>
</file>