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7" r:id="rId10"/>
    <p:sldId id="262" r:id="rId11"/>
    <p:sldId id="263" r:id="rId12"/>
    <p:sldId id="264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3399"/>
    <a:srgbClr val="FF66CC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D34F9D0-B764-46A7-B081-C20E2BC85E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1166BE1-7B77-4220-8DA7-4E7EBE0730CF}" type="datetimeFigureOut">
              <a:rPr lang="en-US" smtClean="0"/>
              <a:pPr/>
              <a:t>25/08/2021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43608" y="2437101"/>
            <a:ext cx="6429420" cy="17857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Jokerman" pitchFamily="82" charset="0"/>
              </a:rPr>
              <a:t>TEORI BELAJAR SOSIAL </a:t>
            </a:r>
            <a:endParaRPr lang="en-US" sz="5400" dirty="0">
              <a:latin typeface="Jokerman" pitchFamily="82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en-US" dirty="0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928670"/>
            <a:ext cx="8215370" cy="571504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en-US" sz="2800" dirty="0" err="1" smtClean="0">
                <a:latin typeface="Bookman Old Style" pitchFamily="18" charset="0"/>
              </a:rPr>
              <a:t>Belajar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merupakan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interaksi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segitiga</a:t>
            </a:r>
            <a:r>
              <a:rPr lang="en-US" sz="2800" dirty="0" smtClean="0">
                <a:latin typeface="Bookman Old Style" pitchFamily="18" charset="0"/>
              </a:rPr>
              <a:t> yang </a:t>
            </a:r>
            <a:r>
              <a:rPr lang="en-US" sz="2800" dirty="0" err="1" smtClean="0">
                <a:latin typeface="Bookman Old Style" pitchFamily="18" charset="0"/>
              </a:rPr>
              <a:t>saling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berpengaruh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dan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mengikat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antara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lingkungan</a:t>
            </a:r>
            <a:r>
              <a:rPr lang="en-US" sz="2800" dirty="0" smtClean="0">
                <a:latin typeface="Bookman Old Style" pitchFamily="18" charset="0"/>
              </a:rPr>
              <a:t>, </a:t>
            </a:r>
            <a:r>
              <a:rPr lang="en-US" sz="2800" dirty="0" err="1" smtClean="0">
                <a:latin typeface="Bookman Old Style" pitchFamily="18" charset="0"/>
              </a:rPr>
              <a:t>faktor-faktor</a:t>
            </a:r>
            <a:r>
              <a:rPr lang="en-US" sz="2800" dirty="0" smtClean="0">
                <a:latin typeface="Bookman Old Style" pitchFamily="18" charset="0"/>
              </a:rPr>
              <a:t> personal </a:t>
            </a:r>
            <a:r>
              <a:rPr lang="en-US" sz="2800" dirty="0" err="1" smtClean="0">
                <a:latin typeface="Bookman Old Style" pitchFamily="18" charset="0"/>
              </a:rPr>
              <a:t>dan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tingkah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laku</a:t>
            </a:r>
            <a:r>
              <a:rPr lang="en-US" sz="2800" dirty="0" smtClean="0">
                <a:latin typeface="Bookman Old Style" pitchFamily="18" charset="0"/>
              </a:rPr>
              <a:t> yang </a:t>
            </a:r>
            <a:r>
              <a:rPr lang="en-US" sz="2800" dirty="0" err="1" smtClean="0">
                <a:latin typeface="Bookman Old Style" pitchFamily="18" charset="0"/>
              </a:rPr>
              <a:t>meliputi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proses-proses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kognitif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belajar</a:t>
            </a:r>
            <a:r>
              <a:rPr lang="en-US" sz="2800" dirty="0" smtClean="0">
                <a:latin typeface="Bookman Old Style" pitchFamily="18" charset="0"/>
              </a:rPr>
              <a:t>. </a:t>
            </a:r>
          </a:p>
          <a:p>
            <a:pPr lvl="0"/>
            <a:r>
              <a:rPr lang="en-US" sz="2800" dirty="0" err="1" smtClean="0">
                <a:latin typeface="Bookman Old Style" pitchFamily="18" charset="0"/>
              </a:rPr>
              <a:t>Komponen-komponen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belajar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terdiri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dari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tingkah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laku</a:t>
            </a:r>
            <a:r>
              <a:rPr lang="en-US" sz="2800" dirty="0" smtClean="0">
                <a:latin typeface="Bookman Old Style" pitchFamily="18" charset="0"/>
              </a:rPr>
              <a:t>, </a:t>
            </a:r>
            <a:r>
              <a:rPr lang="en-US" sz="2800" dirty="0" err="1" smtClean="0">
                <a:latin typeface="Bookman Old Style" pitchFamily="18" charset="0"/>
              </a:rPr>
              <a:t>konsekuensi-konsekuensi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terhadap</a:t>
            </a:r>
            <a:r>
              <a:rPr lang="en-US" sz="2800" dirty="0" smtClean="0">
                <a:latin typeface="Bookman Old Style" pitchFamily="18" charset="0"/>
              </a:rPr>
              <a:t> model </a:t>
            </a:r>
            <a:r>
              <a:rPr lang="en-US" sz="2800" dirty="0" err="1" smtClean="0">
                <a:latin typeface="Bookman Old Style" pitchFamily="18" charset="0"/>
              </a:rPr>
              <a:t>dan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proses-proses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kognitif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pembelajar</a:t>
            </a:r>
            <a:r>
              <a:rPr lang="en-US" sz="2800" dirty="0" smtClean="0">
                <a:latin typeface="Bookman Old Style" pitchFamily="18" charset="0"/>
              </a:rPr>
              <a:t>. </a:t>
            </a:r>
          </a:p>
          <a:p>
            <a:pPr lvl="0"/>
            <a:r>
              <a:rPr lang="en-US" sz="2800" dirty="0" err="1" smtClean="0">
                <a:latin typeface="Bookman Old Style" pitchFamily="18" charset="0"/>
              </a:rPr>
              <a:t>Hasil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belajar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berupa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kode-kode</a:t>
            </a:r>
            <a:r>
              <a:rPr lang="en-US" sz="2800" dirty="0" smtClean="0">
                <a:latin typeface="Bookman Old Style" pitchFamily="18" charset="0"/>
              </a:rPr>
              <a:t> visual </a:t>
            </a:r>
            <a:r>
              <a:rPr lang="en-US" sz="2800" dirty="0" err="1" smtClean="0">
                <a:latin typeface="Bookman Old Style" pitchFamily="18" charset="0"/>
              </a:rPr>
              <a:t>dan</a:t>
            </a:r>
            <a:r>
              <a:rPr lang="en-US" sz="2800" dirty="0" smtClean="0">
                <a:latin typeface="Bookman Old Style" pitchFamily="18" charset="0"/>
              </a:rPr>
              <a:t> verbal yang </a:t>
            </a:r>
            <a:r>
              <a:rPr lang="en-US" sz="2800" dirty="0" err="1" smtClean="0">
                <a:latin typeface="Bookman Old Style" pitchFamily="18" charset="0"/>
              </a:rPr>
              <a:t>mungkin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dapat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dimunculkan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kembali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atau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tidak</a:t>
            </a:r>
            <a:r>
              <a:rPr lang="en-US" sz="2800" dirty="0" smtClean="0">
                <a:latin typeface="Bookman Old Style" pitchFamily="18" charset="0"/>
              </a:rPr>
              <a:t> (</a:t>
            </a:r>
            <a:r>
              <a:rPr lang="en-US" sz="2800" dirty="0" err="1" smtClean="0">
                <a:latin typeface="Bookman Old Style" pitchFamily="18" charset="0"/>
              </a:rPr>
              <a:t>retrievel</a:t>
            </a:r>
            <a:r>
              <a:rPr lang="en-US" sz="2800" dirty="0" smtClean="0">
                <a:latin typeface="Bookman Old Style" pitchFamily="18" charset="0"/>
              </a:rPr>
              <a:t>).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214422"/>
            <a:ext cx="790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FAKTOR-FAKTOR YANG MENENTUKAN  TEORI BELAJAR SOSIAL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14678" y="2143116"/>
            <a:ext cx="200026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KOGNITIF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86446" y="5072074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PERILAKU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71472" y="5072074"/>
            <a:ext cx="278608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LINGKUNGAN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5536413" y="2893215"/>
            <a:ext cx="1643074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3786182" y="5500702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1893075" y="3178967"/>
            <a:ext cx="1357322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2250265" y="3464719"/>
            <a:ext cx="1143008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857620" y="5286388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V="1">
            <a:off x="5286380" y="3143248"/>
            <a:ext cx="1500198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86700" cy="487375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>
                <a:latin typeface="Comic Sans MS" pitchFamily="66" charset="0"/>
              </a:rPr>
              <a:t> 	</a:t>
            </a:r>
            <a:r>
              <a:rPr lang="en-US" sz="2800" dirty="0" err="1" smtClean="0">
                <a:latin typeface="Comic Sans MS" pitchFamily="66" charset="0"/>
              </a:rPr>
              <a:t>Menurut</a:t>
            </a:r>
            <a:r>
              <a:rPr lang="en-US" sz="2800" dirty="0" smtClean="0">
                <a:latin typeface="Comic Sans MS" pitchFamily="66" charset="0"/>
              </a:rPr>
              <a:t> Albert </a:t>
            </a:r>
            <a:r>
              <a:rPr lang="en-US" sz="2800" dirty="0" err="1" smtClean="0">
                <a:latin typeface="Comic Sans MS" pitchFamily="66" charset="0"/>
              </a:rPr>
              <a:t>Bandura</a:t>
            </a:r>
            <a:r>
              <a:rPr lang="en-US" sz="2800" dirty="0" smtClean="0">
                <a:latin typeface="Comic Sans MS" pitchFamily="66" charset="0"/>
              </a:rPr>
              <a:t> (1986), </a:t>
            </a:r>
            <a:r>
              <a:rPr lang="en-US" sz="2800" dirty="0" err="1" smtClean="0">
                <a:latin typeface="Comic Sans MS" pitchFamily="66" charset="0"/>
              </a:rPr>
              <a:t>Teori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Pembelajaran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Sosial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merupakan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perluasan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dari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teori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belajar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perilaku</a:t>
            </a:r>
            <a:r>
              <a:rPr lang="en-US" sz="2800" dirty="0" smtClean="0">
                <a:latin typeface="Comic Sans MS" pitchFamily="66" charset="0"/>
              </a:rPr>
              <a:t> yang </a:t>
            </a:r>
            <a:r>
              <a:rPr lang="en-US" sz="2800" dirty="0" err="1" smtClean="0">
                <a:latin typeface="Comic Sans MS" pitchFamily="66" charset="0"/>
              </a:rPr>
              <a:t>tradisional</a:t>
            </a:r>
            <a:r>
              <a:rPr lang="en-US" sz="2800" dirty="0" smtClean="0">
                <a:latin typeface="Comic Sans MS" pitchFamily="66" charset="0"/>
              </a:rPr>
              <a:t> (</a:t>
            </a:r>
            <a:r>
              <a:rPr lang="en-US" sz="2800" dirty="0" err="1" smtClean="0">
                <a:latin typeface="Comic Sans MS" pitchFamily="66" charset="0"/>
              </a:rPr>
              <a:t>behavioristik</a:t>
            </a:r>
            <a:r>
              <a:rPr lang="en-US" sz="2800" dirty="0" smtClean="0">
                <a:latin typeface="Comic Sans MS" pitchFamily="66" charset="0"/>
              </a:rPr>
              <a:t>). </a:t>
            </a:r>
            <a:r>
              <a:rPr lang="en-US" sz="2800" dirty="0" err="1" smtClean="0">
                <a:latin typeface="Comic Sans MS" pitchFamily="66" charset="0"/>
              </a:rPr>
              <a:t>Teori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belajar</a:t>
            </a:r>
            <a:r>
              <a:rPr lang="en-US" sz="2800" dirty="0" smtClean="0">
                <a:latin typeface="Comic Sans MS" pitchFamily="66" charset="0"/>
              </a:rPr>
              <a:t> social </a:t>
            </a:r>
            <a:r>
              <a:rPr lang="en-US" sz="2800" dirty="0" err="1" smtClean="0">
                <a:latin typeface="Comic Sans MS" pitchFamily="66" charset="0"/>
              </a:rPr>
              <a:t>kadang</a:t>
            </a:r>
            <a:r>
              <a:rPr lang="en-US" sz="2800" dirty="0" smtClean="0">
                <a:latin typeface="Comic Sans MS" pitchFamily="66" charset="0"/>
              </a:rPr>
              <a:t> – </a:t>
            </a:r>
            <a:r>
              <a:rPr lang="en-US" sz="2800" dirty="0" err="1" smtClean="0">
                <a:latin typeface="Comic Sans MS" pitchFamily="66" charset="0"/>
              </a:rPr>
              <a:t>kadang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disebut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jembatan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antara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behavioris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teori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pembelajaran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kognitif</a:t>
            </a:r>
            <a:r>
              <a:rPr lang="en-US" sz="2800" dirty="0" smtClean="0">
                <a:latin typeface="Comic Sans MS" pitchFamily="66" charset="0"/>
              </a:rPr>
              <a:t>, </a:t>
            </a:r>
            <a:r>
              <a:rPr lang="en-US" sz="2800" dirty="0" err="1" smtClean="0">
                <a:latin typeface="Comic Sans MS" pitchFamily="66" charset="0"/>
              </a:rPr>
              <a:t>karena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meliputi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perhatian</a:t>
            </a:r>
            <a:r>
              <a:rPr lang="en-US" sz="2800" dirty="0" smtClean="0">
                <a:latin typeface="Comic Sans MS" pitchFamily="66" charset="0"/>
              </a:rPr>
              <a:t>, </a:t>
            </a:r>
            <a:r>
              <a:rPr lang="en-US" sz="2800" dirty="0" err="1" smtClean="0">
                <a:latin typeface="Comic Sans MS" pitchFamily="66" charset="0"/>
              </a:rPr>
              <a:t>memori</a:t>
            </a:r>
            <a:r>
              <a:rPr lang="en-US" sz="2800" dirty="0" smtClean="0">
                <a:latin typeface="Comic Sans MS" pitchFamily="66" charset="0"/>
              </a:rPr>
              <a:t>, </a:t>
            </a:r>
            <a:r>
              <a:rPr lang="en-US" sz="2800" dirty="0" err="1" smtClean="0">
                <a:latin typeface="Comic Sans MS" pitchFamily="66" charset="0"/>
              </a:rPr>
              <a:t>dan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motivasi</a:t>
            </a:r>
            <a:r>
              <a:rPr lang="en-US" sz="2800" dirty="0" smtClean="0">
                <a:latin typeface="Comic Sans MS" pitchFamily="66" charset="0"/>
              </a:rPr>
              <a:t>. </a:t>
            </a:r>
            <a:r>
              <a:rPr lang="en-US" sz="2800" dirty="0" err="1" smtClean="0">
                <a:latin typeface="Comic Sans MS" pitchFamily="66" charset="0"/>
              </a:rPr>
              <a:t>Teori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ini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terkait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dengan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i="1" dirty="0" smtClean="0">
                <a:latin typeface="Comic Sans MS" pitchFamily="66" charset="0"/>
              </a:rPr>
              <a:t>Social Development Theory and </a:t>
            </a:r>
            <a:r>
              <a:rPr lang="en-US" sz="2800" i="1" dirty="0" err="1" smtClean="0">
                <a:latin typeface="Comic Sans MS" pitchFamily="66" charset="0"/>
              </a:rPr>
              <a:t>Lave’s</a:t>
            </a:r>
            <a:r>
              <a:rPr lang="en-US" sz="2800" i="1" dirty="0" smtClean="0">
                <a:latin typeface="Comic Sans MS" pitchFamily="66" charset="0"/>
              </a:rPr>
              <a:t> </a:t>
            </a:r>
            <a:r>
              <a:rPr lang="en-US" sz="2800" i="1" dirty="0" err="1" smtClean="0">
                <a:latin typeface="Comic Sans MS" pitchFamily="66" charset="0"/>
              </a:rPr>
              <a:t>Vygotsky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dimana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ketika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belajar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juga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menekankan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pentingnya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pembelajaran</a:t>
            </a:r>
            <a:r>
              <a:rPr lang="en-US" sz="2800" dirty="0" smtClean="0">
                <a:latin typeface="Comic Sans MS" pitchFamily="66" charset="0"/>
              </a:rPr>
              <a:t> social.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928662" y="357166"/>
            <a:ext cx="700092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Kristen ITC" pitchFamily="66" charset="0"/>
              </a:rPr>
              <a:t>Pengertian</a:t>
            </a:r>
            <a:r>
              <a:rPr lang="en-US" sz="3200" dirty="0" smtClean="0">
                <a:latin typeface="Kristen ITC" pitchFamily="66" charset="0"/>
              </a:rPr>
              <a:t> </a:t>
            </a:r>
            <a:r>
              <a:rPr lang="en-US" sz="3200" dirty="0" err="1" smtClean="0">
                <a:latin typeface="Kristen ITC" pitchFamily="66" charset="0"/>
              </a:rPr>
              <a:t>Teori</a:t>
            </a:r>
            <a:r>
              <a:rPr lang="en-US" sz="3200" dirty="0" smtClean="0">
                <a:latin typeface="Kristen ITC" pitchFamily="66" charset="0"/>
              </a:rPr>
              <a:t> </a:t>
            </a:r>
            <a:r>
              <a:rPr lang="en-US" sz="3200" dirty="0" err="1" smtClean="0">
                <a:latin typeface="Kristen ITC" pitchFamily="66" charset="0"/>
              </a:rPr>
              <a:t>Belajar</a:t>
            </a:r>
            <a:r>
              <a:rPr lang="en-US" sz="3200" dirty="0" smtClean="0">
                <a:latin typeface="Kristen ITC" pitchFamily="66" charset="0"/>
              </a:rPr>
              <a:t> </a:t>
            </a:r>
            <a:r>
              <a:rPr lang="en-US" sz="3200" dirty="0" err="1" smtClean="0">
                <a:latin typeface="Kristen ITC" pitchFamily="66" charset="0"/>
              </a:rPr>
              <a:t>Sosial</a:t>
            </a:r>
            <a:endParaRPr lang="en-US" sz="3200" dirty="0">
              <a:latin typeface="Kristen ITC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714348" y="642918"/>
            <a:ext cx="7786742" cy="4857784"/>
          </a:xfrm>
          <a:prstGeom prst="wedgeEllipseCallout">
            <a:avLst>
              <a:gd name="adj1" fmla="val -23430"/>
              <a:gd name="adj2" fmla="val 69773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Albert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Bandura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mengemukakan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bahwa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seorang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individu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belajar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banyak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tentang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perilaku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melalui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peniruan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/ modeling,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bahkan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tanpa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adanya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penguat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(reinforcement)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sekalipun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yang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diterimanya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.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Proses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belajar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semacam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ini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disebut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"observational learning"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atau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pembelajaran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melalui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pengamatan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500034" y="285728"/>
            <a:ext cx="7786742" cy="5357850"/>
          </a:xfrm>
          <a:prstGeom prst="cloudCallout">
            <a:avLst>
              <a:gd name="adj1" fmla="val -22701"/>
              <a:gd name="adj2" fmla="val 7036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Menurut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Bandura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,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sebagaimana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dikutip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oleh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(Kard,S,1997:14)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bahwa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“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sebagian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besar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manusia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belajar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melalui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pengamatan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secara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selektif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dan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mengingat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tingkah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laku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orang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lain”.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Inti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dari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pembelajaran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social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adalah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pemodelan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(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modelling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),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dan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pemodelan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ini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merupakan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salah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satu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langkah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paling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penting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dalam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pembelajaran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 </a:t>
            </a:r>
            <a:r>
              <a:rPr lang="en-US" sz="2400" dirty="0" err="1">
                <a:solidFill>
                  <a:srgbClr val="FF3399"/>
                </a:solidFill>
                <a:latin typeface="Footlight MT Light" pitchFamily="18" charset="0"/>
              </a:rPr>
              <a:t>terpadu</a:t>
            </a:r>
            <a:r>
              <a:rPr lang="en-US" sz="2400" dirty="0">
                <a:solidFill>
                  <a:srgbClr val="FF3399"/>
                </a:solidFill>
                <a:latin typeface="Footlight MT Light" pitchFamily="18" charset="0"/>
              </a:rPr>
              <a:t>.</a:t>
            </a:r>
          </a:p>
          <a:p>
            <a:pPr algn="ctr"/>
            <a:endParaRPr lang="en-US" dirty="0">
              <a:solidFill>
                <a:srgbClr val="FF66CC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latin typeface="Algerian" pitchFamily="82" charset="0"/>
              </a:rPr>
              <a:t>Unsur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Utama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dalam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Peniruan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yaitu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4" name="Horizontal Scroll 3"/>
          <p:cNvSpPr/>
          <p:nvPr/>
        </p:nvSpPr>
        <p:spPr>
          <a:xfrm>
            <a:off x="1214414" y="1785926"/>
            <a:ext cx="6858048" cy="450059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600" b="1" dirty="0" smtClean="0">
                <a:latin typeface="Bradley Hand ITC" pitchFamily="66" charset="0"/>
              </a:rPr>
              <a:t>1. </a:t>
            </a:r>
            <a:r>
              <a:rPr lang="en-US" sz="3600" b="1" dirty="0" err="1" smtClean="0">
                <a:latin typeface="Bradley Hand ITC" pitchFamily="66" charset="0"/>
              </a:rPr>
              <a:t>Perhatian</a:t>
            </a:r>
            <a:r>
              <a:rPr lang="en-US" sz="3600" b="1" dirty="0" smtClean="0">
                <a:latin typeface="Bradley Hand ITC" pitchFamily="66" charset="0"/>
              </a:rPr>
              <a:t> (Attention)</a:t>
            </a:r>
          </a:p>
          <a:p>
            <a:pPr lvl="0"/>
            <a:r>
              <a:rPr lang="en-US" sz="3600" b="1" dirty="0" smtClean="0">
                <a:latin typeface="Bradley Hand ITC" pitchFamily="66" charset="0"/>
              </a:rPr>
              <a:t>2. </a:t>
            </a:r>
            <a:r>
              <a:rPr lang="en-US" sz="3600" b="1" dirty="0" err="1" smtClean="0">
                <a:latin typeface="Bradley Hand ITC" pitchFamily="66" charset="0"/>
              </a:rPr>
              <a:t>Mengingat</a:t>
            </a:r>
            <a:r>
              <a:rPr lang="en-US" sz="3600" b="1" dirty="0" smtClean="0">
                <a:latin typeface="Bradley Hand ITC" pitchFamily="66" charset="0"/>
              </a:rPr>
              <a:t> (Retention)</a:t>
            </a:r>
          </a:p>
          <a:p>
            <a:pPr lvl="0"/>
            <a:r>
              <a:rPr lang="en-US" sz="3600" b="1" dirty="0" smtClean="0">
                <a:latin typeface="Bradley Hand ITC" pitchFamily="66" charset="0"/>
              </a:rPr>
              <a:t>3. </a:t>
            </a:r>
            <a:r>
              <a:rPr lang="en-US" sz="3600" b="1" dirty="0" err="1" smtClean="0">
                <a:latin typeface="Bradley Hand ITC" pitchFamily="66" charset="0"/>
              </a:rPr>
              <a:t>Reproduksi</a:t>
            </a:r>
            <a:r>
              <a:rPr lang="en-US" sz="3600" b="1" dirty="0" smtClean="0">
                <a:latin typeface="Bradley Hand ITC" pitchFamily="66" charset="0"/>
              </a:rPr>
              <a:t> </a:t>
            </a:r>
            <a:r>
              <a:rPr lang="en-US" sz="3600" b="1" dirty="0" err="1" smtClean="0">
                <a:latin typeface="Bradley Hand ITC" pitchFamily="66" charset="0"/>
              </a:rPr>
              <a:t>gerak</a:t>
            </a:r>
            <a:r>
              <a:rPr lang="en-US" sz="3600" b="1" dirty="0" smtClean="0">
                <a:latin typeface="Bradley Hand ITC" pitchFamily="66" charset="0"/>
              </a:rPr>
              <a:t> (Reproduction)</a:t>
            </a:r>
          </a:p>
          <a:p>
            <a:pPr lvl="0"/>
            <a:r>
              <a:rPr lang="en-US" sz="3600" b="1" dirty="0" smtClean="0">
                <a:latin typeface="Bradley Hand ITC" pitchFamily="66" charset="0"/>
              </a:rPr>
              <a:t>4. </a:t>
            </a:r>
            <a:r>
              <a:rPr lang="en-US" sz="3600" b="1" dirty="0" err="1" smtClean="0">
                <a:latin typeface="Bradley Hand ITC" pitchFamily="66" charset="0"/>
              </a:rPr>
              <a:t>Motivasi</a:t>
            </a:r>
            <a:endParaRPr lang="en-US" sz="3600" b="1" dirty="0" smtClean="0">
              <a:latin typeface="Bradley Hand ITC" pitchFamily="66" charset="0"/>
            </a:endParaRPr>
          </a:p>
          <a:p>
            <a:pPr algn="ctr"/>
            <a:endParaRPr lang="en-US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b="1" dirty="0" err="1" smtClean="0"/>
              <a:t>Kelemahan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Belajar</a:t>
            </a:r>
            <a:r>
              <a:rPr lang="en-US" b="1" dirty="0" smtClean="0"/>
              <a:t> Social.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latin typeface="Comic Sans MS" pitchFamily="66" charset="0"/>
              </a:rPr>
              <a:t>Teknik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pemodelan</a:t>
            </a:r>
            <a:r>
              <a:rPr lang="en-US" dirty="0" smtClean="0">
                <a:latin typeface="Comic Sans MS" pitchFamily="66" charset="0"/>
              </a:rPr>
              <a:t> Albert </a:t>
            </a:r>
            <a:r>
              <a:rPr lang="en-US" dirty="0" err="1" smtClean="0">
                <a:latin typeface="Comic Sans MS" pitchFamily="66" charset="0"/>
              </a:rPr>
              <a:t>Bandura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adalah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mengenai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peniruan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tingkah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laku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adakalanya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cara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peniruan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tersebut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memerlukan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pengulangan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dalam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mendalami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sesuatu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ditiru</a:t>
            </a:r>
            <a:r>
              <a:rPr lang="en-US" dirty="0" smtClean="0">
                <a:latin typeface="Comic Sans MS" pitchFamily="66" charset="0"/>
              </a:rPr>
              <a:t>.</a:t>
            </a:r>
            <a:r>
              <a:rPr lang="en-US" b="1" dirty="0" smtClean="0">
                <a:latin typeface="Comic Sans MS" pitchFamily="66" charset="0"/>
              </a:rPr>
              <a:t> 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	</a:t>
            </a:r>
            <a:r>
              <a:rPr lang="en-US" dirty="0" err="1" smtClean="0">
                <a:latin typeface="Comic Sans MS" pitchFamily="66" charset="0"/>
              </a:rPr>
              <a:t>Selain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itu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juga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jika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manusia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belajar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atau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membentuk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tingkah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lakunya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dengan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hanya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melalui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peniruan</a:t>
            </a:r>
            <a:r>
              <a:rPr lang="en-US" dirty="0" smtClean="0">
                <a:latin typeface="Comic Sans MS" pitchFamily="66" charset="0"/>
              </a:rPr>
              <a:t> ( modeling ), </a:t>
            </a:r>
            <a:r>
              <a:rPr lang="en-US" dirty="0" err="1" smtClean="0">
                <a:latin typeface="Comic Sans MS" pitchFamily="66" charset="0"/>
              </a:rPr>
              <a:t>sudah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pasti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terdapat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sebagian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individu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menggunakan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teknik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peniruan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juga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meniru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tingkah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laku</a:t>
            </a:r>
            <a:r>
              <a:rPr lang="en-US" dirty="0" smtClean="0">
                <a:latin typeface="Comic Sans MS" pitchFamily="66" charset="0"/>
              </a:rPr>
              <a:t> yang negative , </a:t>
            </a:r>
            <a:r>
              <a:rPr lang="en-US" dirty="0" err="1" smtClean="0">
                <a:latin typeface="Comic Sans MS" pitchFamily="66" charset="0"/>
              </a:rPr>
              <a:t>termasuk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perlakuan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tidak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diterima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dalam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masyarakat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7239000" cy="4384058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Comic Sans MS" pitchFamily="66" charset="0"/>
              </a:rPr>
              <a:t>Teori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sosial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berfokus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pada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proses</a:t>
            </a:r>
            <a:r>
              <a:rPr lang="en-US" sz="3200" dirty="0" smtClean="0">
                <a:latin typeface="Comic Sans MS" pitchFamily="66" charset="0"/>
              </a:rPr>
              <a:t> yang </a:t>
            </a:r>
            <a:r>
              <a:rPr lang="en-US" sz="3200" dirty="0" err="1" smtClean="0">
                <a:latin typeface="Comic Sans MS" pitchFamily="66" charset="0"/>
              </a:rPr>
              <a:t>menjelaskan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perkembangan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anak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faktor</a:t>
            </a:r>
            <a:r>
              <a:rPr lang="en-US" sz="3200" dirty="0" smtClean="0">
                <a:latin typeface="Comic Sans MS" pitchFamily="66" charset="0"/>
              </a:rPr>
              <a:t> social </a:t>
            </a:r>
            <a:r>
              <a:rPr lang="en-US" sz="3200" dirty="0" err="1" smtClean="0">
                <a:latin typeface="Comic Sans MS" pitchFamily="66" charset="0"/>
              </a:rPr>
              <a:t>dan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kognitif</a:t>
            </a:r>
            <a:r>
              <a:rPr lang="en-US" sz="3200" dirty="0" smtClean="0">
                <a:latin typeface="Comic Sans MS" pitchFamily="66" charset="0"/>
              </a:rPr>
              <a:t>.</a:t>
            </a:r>
          </a:p>
          <a:p>
            <a:r>
              <a:rPr lang="en-US" sz="3200" dirty="0" err="1" smtClean="0">
                <a:latin typeface="Comic Sans MS" pitchFamily="66" charset="0"/>
              </a:rPr>
              <a:t>Pendekatan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teori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belajar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sosial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lebih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ditekankan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pada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perlunya</a:t>
            </a:r>
            <a:r>
              <a:rPr lang="en-US" sz="3200" dirty="0" smtClean="0">
                <a:latin typeface="Comic Sans MS" pitchFamily="66" charset="0"/>
              </a:rPr>
              <a:t> conditioning </a:t>
            </a:r>
            <a:r>
              <a:rPr lang="en-US" sz="3200" dirty="0" err="1" smtClean="0">
                <a:latin typeface="Comic Sans MS" pitchFamily="66" charset="0"/>
              </a:rPr>
              <a:t>dan</a:t>
            </a:r>
            <a:r>
              <a:rPr lang="en-US" sz="3200" dirty="0" smtClean="0">
                <a:latin typeface="Comic Sans MS" pitchFamily="66" charset="0"/>
              </a:rPr>
              <a:t> imitation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467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 err="1" smtClean="0">
                <a:latin typeface="Bookman Old Style" pitchFamily="18" charset="0"/>
              </a:rPr>
              <a:t>Tahap</a:t>
            </a:r>
            <a:r>
              <a:rPr lang="en-US" b="1" dirty="0" smtClean="0">
                <a:latin typeface="Bookman Old Style" pitchFamily="18" charset="0"/>
              </a:rPr>
              <a:t> </a:t>
            </a:r>
            <a:r>
              <a:rPr lang="en-US" b="1" dirty="0" err="1" smtClean="0">
                <a:latin typeface="Bookman Old Style" pitchFamily="18" charset="0"/>
              </a:rPr>
              <a:t>belajar</a:t>
            </a:r>
            <a:r>
              <a:rPr lang="en-US" b="1" dirty="0" smtClean="0">
                <a:latin typeface="Bookman Old Style" pitchFamily="18" charset="0"/>
              </a:rPr>
              <a:t> </a:t>
            </a:r>
            <a:r>
              <a:rPr lang="en-US" b="1" dirty="0" err="1" smtClean="0">
                <a:latin typeface="Bookman Old Style" pitchFamily="18" charset="0"/>
              </a:rPr>
              <a:t>dari</a:t>
            </a:r>
            <a:r>
              <a:rPr lang="en-US" b="1" dirty="0" smtClean="0">
                <a:latin typeface="Bookman Old Style" pitchFamily="18" charset="0"/>
              </a:rPr>
              <a:t> </a:t>
            </a:r>
            <a:r>
              <a:rPr lang="en-US" b="1" dirty="0" err="1" smtClean="0">
                <a:latin typeface="Bookman Old Style" pitchFamily="18" charset="0"/>
              </a:rPr>
              <a:t>proses</a:t>
            </a:r>
            <a:r>
              <a:rPr lang="en-US" b="1" dirty="0" smtClean="0">
                <a:latin typeface="Bookman Old Style" pitchFamily="18" charset="0"/>
              </a:rPr>
              <a:t> </a:t>
            </a:r>
            <a:r>
              <a:rPr lang="en-US" b="1" dirty="0" err="1" smtClean="0">
                <a:latin typeface="Bookman Old Style" pitchFamily="18" charset="0"/>
              </a:rPr>
              <a:t>pengamatan</a:t>
            </a:r>
            <a:r>
              <a:rPr lang="en-US" b="1" dirty="0" smtClean="0">
                <a:latin typeface="Bookman Old Style" pitchFamily="18" charset="0"/>
              </a:rPr>
              <a:t> </a:t>
            </a:r>
            <a:r>
              <a:rPr lang="en-US" b="1" dirty="0" err="1" smtClean="0">
                <a:latin typeface="Bookman Old Style" pitchFamily="18" charset="0"/>
              </a:rPr>
              <a:t>dalam</a:t>
            </a:r>
            <a:r>
              <a:rPr lang="en-US" b="1" dirty="0" smtClean="0">
                <a:latin typeface="Bookman Old Style" pitchFamily="18" charset="0"/>
              </a:rPr>
              <a:t> observation.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1428728" y="2071678"/>
            <a:ext cx="5214974" cy="4071966"/>
          </a:xfrm>
          <a:prstGeom prst="wedgeEllipse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Atensi</a:t>
            </a:r>
            <a:r>
              <a:rPr lang="en-US" sz="4000" b="1" dirty="0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Retensi</a:t>
            </a:r>
            <a:r>
              <a:rPr lang="en-US" sz="4000" b="1" dirty="0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Reproduksi</a:t>
            </a:r>
            <a:r>
              <a:rPr lang="en-US" sz="4000" b="1" dirty="0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4. </a:t>
            </a:r>
            <a:r>
              <a:rPr lang="en-US" sz="4000" b="1" dirty="0" err="1" smtClean="0">
                <a:solidFill>
                  <a:srgbClr val="002060"/>
                </a:solidFill>
                <a:latin typeface="Juice ITC" pitchFamily="82" charset="0"/>
                <a:cs typeface="Times New Roman" pitchFamily="18" charset="0"/>
              </a:rPr>
              <a:t>Motivasional</a:t>
            </a:r>
            <a:r>
              <a:rPr lang="en-US" sz="4000" b="1" dirty="0" smtClean="0">
                <a:solidFill>
                  <a:srgbClr val="002060"/>
                </a:solidFill>
                <a:latin typeface="Juice ITC" pitchFamily="82" charset="0"/>
              </a:rPr>
              <a:t>.</a:t>
            </a:r>
          </a:p>
          <a:p>
            <a:pPr algn="ctr"/>
            <a:endParaRPr lang="en-US" sz="4000" dirty="0">
              <a:latin typeface="Juice ITC" pitchFamily="8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7467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en-US" b="1" dirty="0" err="1" smtClean="0"/>
              <a:t>Aplikasi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b="1" dirty="0" smtClean="0"/>
              <a:t> Gestalt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pembelajaran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2143116"/>
            <a:ext cx="7358114" cy="39022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err="1" smtClean="0"/>
              <a:t>Pengalaman</a:t>
            </a:r>
            <a:r>
              <a:rPr lang="en-US" sz="3200" dirty="0" smtClean="0"/>
              <a:t> </a:t>
            </a:r>
            <a:r>
              <a:rPr lang="en-US" sz="3200" dirty="0" err="1" smtClean="0"/>
              <a:t>tilikan</a:t>
            </a:r>
            <a:r>
              <a:rPr lang="en-US" sz="3200" dirty="0" smtClean="0"/>
              <a:t> (</a:t>
            </a:r>
            <a:r>
              <a:rPr lang="en-US" sz="3200" i="1" dirty="0" smtClean="0"/>
              <a:t>insight</a:t>
            </a:r>
            <a:r>
              <a:rPr lang="en-US" sz="3200" dirty="0" smtClean="0"/>
              <a:t>).</a:t>
            </a:r>
          </a:p>
          <a:p>
            <a:r>
              <a:rPr lang="en-US" sz="3200" dirty="0" err="1" smtClean="0"/>
              <a:t>Pembelajaran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bermakna</a:t>
            </a:r>
            <a:r>
              <a:rPr lang="en-US" sz="3200" dirty="0" smtClean="0"/>
              <a:t> (</a:t>
            </a:r>
            <a:r>
              <a:rPr lang="en-US" sz="3200" i="1" dirty="0" smtClean="0"/>
              <a:t>meaningful learning</a:t>
            </a:r>
            <a:r>
              <a:rPr lang="en-US" sz="3200" dirty="0" smtClean="0"/>
              <a:t>).</a:t>
            </a:r>
          </a:p>
          <a:p>
            <a:r>
              <a:rPr lang="en-US" sz="3200" dirty="0" err="1" smtClean="0"/>
              <a:t>Perilaku</a:t>
            </a:r>
            <a:r>
              <a:rPr lang="en-US" sz="3200" dirty="0" smtClean="0"/>
              <a:t> </a:t>
            </a:r>
            <a:r>
              <a:rPr lang="en-US" sz="3200" dirty="0" err="1" smtClean="0"/>
              <a:t>bertujuan</a:t>
            </a:r>
            <a:r>
              <a:rPr lang="en-US" sz="3200" dirty="0" smtClean="0"/>
              <a:t> (</a:t>
            </a:r>
            <a:r>
              <a:rPr lang="en-US" sz="3200" i="1" dirty="0" err="1" smtClean="0"/>
              <a:t>pusposive</a:t>
            </a:r>
            <a:r>
              <a:rPr lang="en-US" sz="3200" i="1" dirty="0" smtClean="0"/>
              <a:t> behavior</a:t>
            </a:r>
            <a:r>
              <a:rPr lang="en-US" sz="3200" dirty="0" smtClean="0"/>
              <a:t>).</a:t>
            </a:r>
          </a:p>
          <a:p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ruang</a:t>
            </a:r>
            <a:r>
              <a:rPr lang="en-US" sz="3200" dirty="0" smtClean="0"/>
              <a:t> </a:t>
            </a:r>
            <a:r>
              <a:rPr lang="en-US" sz="3200" dirty="0" err="1" smtClean="0"/>
              <a:t>hidup</a:t>
            </a:r>
            <a:r>
              <a:rPr lang="en-US" sz="3200" dirty="0" smtClean="0"/>
              <a:t> (</a:t>
            </a:r>
            <a:r>
              <a:rPr lang="en-US" sz="3200" i="1" dirty="0" smtClean="0"/>
              <a:t>life space</a:t>
            </a:r>
            <a:r>
              <a:rPr lang="en-US" sz="3200" dirty="0" smtClean="0"/>
              <a:t>).</a:t>
            </a:r>
          </a:p>
          <a:p>
            <a:r>
              <a:rPr lang="en-US" sz="3200" dirty="0" smtClean="0"/>
              <a:t>Transfer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Belajar</a:t>
            </a:r>
            <a:r>
              <a:rPr lang="en-US" sz="3200" dirty="0" smtClean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214</TotalTime>
  <Words>282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Flow</vt:lpstr>
      <vt:lpstr>Opulent</vt:lpstr>
      <vt:lpstr>Adjacency</vt:lpstr>
      <vt:lpstr>PowerPoint Presentation</vt:lpstr>
      <vt:lpstr>PowerPoint Presentation</vt:lpstr>
      <vt:lpstr>PowerPoint Presentation</vt:lpstr>
      <vt:lpstr>PowerPoint Presentation</vt:lpstr>
      <vt:lpstr>Unsur Utama dalam Peniruan yaitu : </vt:lpstr>
      <vt:lpstr>Kelemahan Teori Belajar Social.</vt:lpstr>
      <vt:lpstr>Kelebihan teori sosial </vt:lpstr>
      <vt:lpstr>Tahap belajar dari proses pengamatan dalam observation.</vt:lpstr>
      <vt:lpstr>Aplikasi teori Gestalt dalam proses pembelajaran.</vt:lpstr>
      <vt:lpstr>KESIMPULAN</vt:lpstr>
      <vt:lpstr>PowerPoint Presentation</vt:lpstr>
    </vt:vector>
  </TitlesOfParts>
  <Company>user 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dina kusuma</dc:creator>
  <cp:lastModifiedBy>ACER</cp:lastModifiedBy>
  <cp:revision>26</cp:revision>
  <dcterms:created xsi:type="dcterms:W3CDTF">2012-09-29T04:03:13Z</dcterms:created>
  <dcterms:modified xsi:type="dcterms:W3CDTF">2021-08-25T00:57:52Z</dcterms:modified>
</cp:coreProperties>
</file>