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sldIdLst>
    <p:sldId id="256" r:id="rId2"/>
    <p:sldId id="263" r:id="rId3"/>
    <p:sldId id="273" r:id="rId4"/>
    <p:sldId id="257" r:id="rId5"/>
    <p:sldId id="258" r:id="rId6"/>
    <p:sldId id="259" r:id="rId7"/>
    <p:sldId id="260" r:id="rId8"/>
    <p:sldId id="261" r:id="rId9"/>
    <p:sldId id="262" r:id="rId10"/>
    <p:sldId id="270" r:id="rId11"/>
    <p:sldId id="265" r:id="rId12"/>
    <p:sldId id="266" r:id="rId13"/>
    <p:sldId id="267" r:id="rId14"/>
    <p:sldId id="268" r:id="rId15"/>
    <p:sldId id="269" r:id="rId16"/>
    <p:sldId id="271" r:id="rId17"/>
    <p:sldId id="272" r:id="rId18"/>
    <p:sldId id="26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03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sorterViewPr>
    <p:cViewPr>
      <p:scale>
        <a:sx n="100" d="100"/>
        <a:sy n="100" d="100"/>
      </p:scale>
      <p:origin x="0" y="-41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B4A296-6C02-43BD-9F75-6D7D3A7604D1}" type="datetimeFigureOut">
              <a:rPr lang="en-ID" smtClean="0"/>
              <a:t>15/10/2020</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DEC2B6-64E9-4BAD-8068-9B50B06883A1}" type="slidenum">
              <a:rPr lang="en-ID" smtClean="0"/>
              <a:t>‹#›</a:t>
            </a:fld>
            <a:endParaRPr lang="en-ID"/>
          </a:p>
        </p:txBody>
      </p:sp>
    </p:spTree>
    <p:extLst>
      <p:ext uri="{BB962C8B-B14F-4D97-AF65-F5344CB8AC3E}">
        <p14:creationId xmlns:p14="http://schemas.microsoft.com/office/powerpoint/2010/main" val="21337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Komponen-komponen</a:t>
            </a:r>
            <a:r>
              <a:rPr lang="en-US" dirty="0"/>
              <a:t> </a:t>
            </a:r>
            <a:r>
              <a:rPr lang="en-US" dirty="0" err="1"/>
              <a:t>dalam</a:t>
            </a:r>
            <a:r>
              <a:rPr lang="en-US" dirty="0"/>
              <a:t> </a:t>
            </a:r>
            <a:r>
              <a:rPr lang="en-US" dirty="0" err="1"/>
              <a:t>pembelajaran</a:t>
            </a:r>
            <a:r>
              <a:rPr lang="en-US" dirty="0"/>
              <a:t>:</a:t>
            </a:r>
          </a:p>
          <a:p>
            <a:pPr marL="228600" indent="-228600">
              <a:buAutoNum type="arabicPeriod"/>
            </a:pPr>
            <a:r>
              <a:rPr lang="en-US" dirty="0" err="1"/>
              <a:t>Tujuan</a:t>
            </a:r>
            <a:r>
              <a:rPr lang="en-US" dirty="0"/>
              <a:t> </a:t>
            </a:r>
          </a:p>
          <a:p>
            <a:pPr marL="228600" indent="-228600">
              <a:buAutoNum type="arabicPeriod"/>
            </a:pPr>
            <a:r>
              <a:rPr lang="en-US" dirty="0" err="1"/>
              <a:t>Pendidik</a:t>
            </a:r>
            <a:r>
              <a:rPr lang="en-US" dirty="0"/>
              <a:t>/</a:t>
            </a:r>
            <a:r>
              <a:rPr lang="en-US" dirty="0" err="1"/>
              <a:t>Pembelajar</a:t>
            </a:r>
            <a:endParaRPr lang="en-US" dirty="0"/>
          </a:p>
          <a:p>
            <a:pPr marL="228600" indent="-228600">
              <a:buAutoNum type="arabicPeriod"/>
            </a:pPr>
            <a:r>
              <a:rPr lang="en-US" dirty="0" err="1"/>
              <a:t>Peserta</a:t>
            </a:r>
            <a:r>
              <a:rPr lang="en-US" dirty="0"/>
              <a:t> </a:t>
            </a:r>
            <a:r>
              <a:rPr lang="en-US" dirty="0" err="1"/>
              <a:t>Didik</a:t>
            </a:r>
            <a:r>
              <a:rPr lang="en-US" dirty="0"/>
              <a:t>/</a:t>
            </a:r>
            <a:r>
              <a:rPr lang="en-US" dirty="0" err="1"/>
              <a:t>pebelajar</a:t>
            </a:r>
            <a:r>
              <a:rPr lang="en-US" dirty="0"/>
              <a:t>.</a:t>
            </a:r>
          </a:p>
          <a:p>
            <a:pPr marL="228600" indent="-228600">
              <a:buAutoNum type="arabicPeriod"/>
            </a:pPr>
            <a:r>
              <a:rPr lang="en-US" dirty="0" err="1"/>
              <a:t>Kurikulum</a:t>
            </a:r>
            <a:endParaRPr lang="en-US" dirty="0"/>
          </a:p>
          <a:p>
            <a:pPr marL="228600" indent="-228600">
              <a:buAutoNum type="arabicPeriod"/>
            </a:pPr>
            <a:r>
              <a:rPr lang="en-US" dirty="0" err="1"/>
              <a:t>Strategi</a:t>
            </a:r>
            <a:endParaRPr lang="en-US" dirty="0"/>
          </a:p>
          <a:p>
            <a:pPr marL="228600" indent="-228600">
              <a:buAutoNum type="arabicPeriod"/>
            </a:pPr>
            <a:r>
              <a:rPr lang="en-US" dirty="0"/>
              <a:t>Media</a:t>
            </a:r>
          </a:p>
          <a:p>
            <a:pPr marL="228600" indent="-228600">
              <a:buAutoNum type="arabicPeriod"/>
            </a:pPr>
            <a:r>
              <a:rPr lang="en-US" dirty="0" err="1"/>
              <a:t>Evaluasi</a:t>
            </a:r>
            <a:r>
              <a:rPr lang="en-US" dirty="0"/>
              <a:t>  </a:t>
            </a:r>
            <a:endParaRPr lang="en-ID" dirty="0"/>
          </a:p>
        </p:txBody>
      </p:sp>
      <p:sp>
        <p:nvSpPr>
          <p:cNvPr id="4" name="Slide Number Placeholder 3"/>
          <p:cNvSpPr>
            <a:spLocks noGrp="1"/>
          </p:cNvSpPr>
          <p:nvPr>
            <p:ph type="sldNum" sz="quarter" idx="5"/>
          </p:nvPr>
        </p:nvSpPr>
        <p:spPr/>
        <p:txBody>
          <a:bodyPr/>
          <a:lstStyle/>
          <a:p>
            <a:fld id="{9CDEC2B6-64E9-4BAD-8068-9B50B06883A1}" type="slidenum">
              <a:rPr lang="en-ID" smtClean="0"/>
              <a:t>2</a:t>
            </a:fld>
            <a:endParaRPr lang="en-ID"/>
          </a:p>
        </p:txBody>
      </p:sp>
    </p:spTree>
    <p:extLst>
      <p:ext uri="{BB962C8B-B14F-4D97-AF65-F5344CB8AC3E}">
        <p14:creationId xmlns:p14="http://schemas.microsoft.com/office/powerpoint/2010/main" val="1515499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 </a:t>
            </a:r>
            <a:r>
              <a:rPr lang="en-US" dirty="0" err="1"/>
              <a:t>dua</a:t>
            </a:r>
            <a:r>
              <a:rPr lang="en-US" dirty="0"/>
              <a:t> </a:t>
            </a:r>
            <a:r>
              <a:rPr lang="en-US" dirty="0" err="1"/>
              <a:t>jenis</a:t>
            </a:r>
            <a:r>
              <a:rPr lang="en-US" dirty="0"/>
              <a:t> </a:t>
            </a:r>
            <a:r>
              <a:rPr lang="en-US" dirty="0" err="1"/>
              <a:t>sumber</a:t>
            </a:r>
            <a:r>
              <a:rPr lang="en-US" dirty="0"/>
              <a:t> </a:t>
            </a:r>
            <a:r>
              <a:rPr lang="en-US" dirty="0" err="1"/>
              <a:t>belajar</a:t>
            </a:r>
            <a:r>
              <a:rPr lang="en-US" dirty="0"/>
              <a:t>:</a:t>
            </a:r>
          </a:p>
          <a:p>
            <a:pPr marL="228600" indent="-228600">
              <a:buAutoNum type="arabicPeriod"/>
            </a:pPr>
            <a:r>
              <a:rPr lang="en-US" dirty="0"/>
              <a:t>By design</a:t>
            </a:r>
          </a:p>
          <a:p>
            <a:pPr marL="228600" indent="-228600">
              <a:buAutoNum type="arabicPeriod"/>
            </a:pPr>
            <a:r>
              <a:rPr lang="en-US" dirty="0"/>
              <a:t>By utilization </a:t>
            </a:r>
            <a:endParaRPr lang="en-ID" dirty="0"/>
          </a:p>
        </p:txBody>
      </p:sp>
      <p:sp>
        <p:nvSpPr>
          <p:cNvPr id="4" name="Slide Number Placeholder 3"/>
          <p:cNvSpPr>
            <a:spLocks noGrp="1"/>
          </p:cNvSpPr>
          <p:nvPr>
            <p:ph type="sldNum" sz="quarter" idx="5"/>
          </p:nvPr>
        </p:nvSpPr>
        <p:spPr/>
        <p:txBody>
          <a:bodyPr/>
          <a:lstStyle/>
          <a:p>
            <a:fld id="{9CDEC2B6-64E9-4BAD-8068-9B50B06883A1}" type="slidenum">
              <a:rPr lang="en-ID" smtClean="0"/>
              <a:t>10</a:t>
            </a:fld>
            <a:endParaRPr lang="en-ID"/>
          </a:p>
        </p:txBody>
      </p:sp>
    </p:spTree>
    <p:extLst>
      <p:ext uri="{BB962C8B-B14F-4D97-AF65-F5344CB8AC3E}">
        <p14:creationId xmlns:p14="http://schemas.microsoft.com/office/powerpoint/2010/main" val="4188628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Kemampuan</a:t>
            </a:r>
            <a:r>
              <a:rPr lang="en-US" dirty="0"/>
              <a:t> dan </a:t>
            </a:r>
            <a:r>
              <a:rPr lang="en-US" dirty="0" err="1"/>
              <a:t>ciri</a:t>
            </a:r>
            <a:r>
              <a:rPr lang="en-US" dirty="0"/>
              <a:t> media:</a:t>
            </a:r>
          </a:p>
          <a:p>
            <a:r>
              <a:rPr lang="id-ID" b="1" dirty="0"/>
              <a:t>Ciri fiksatif</a:t>
            </a:r>
            <a:r>
              <a:rPr lang="id-ID" dirty="0"/>
              <a:t> </a:t>
            </a:r>
            <a:r>
              <a:rPr lang="en-US" dirty="0" err="1"/>
              <a:t>yaitu</a:t>
            </a:r>
            <a:r>
              <a:rPr lang="en-US" dirty="0"/>
              <a:t> </a:t>
            </a:r>
            <a:r>
              <a:rPr lang="id-ID" dirty="0"/>
              <a:t>menggambarkan kemampuan media merekam, menyimpan, melestarikan, dan merekonstruksi suatu peristiwa atau suatu obyek.</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r>
              <a:rPr lang="id-ID" b="1"/>
              <a:t>Ciri </a:t>
            </a:r>
            <a:r>
              <a:rPr lang="id-ID" b="1" dirty="0"/>
              <a:t>manipulatif</a:t>
            </a:r>
            <a:r>
              <a:rPr lang="id-ID" dirty="0"/>
              <a:t> </a:t>
            </a:r>
            <a:r>
              <a:rPr lang="en-US" dirty="0" err="1"/>
              <a:t>yaitu</a:t>
            </a:r>
            <a:r>
              <a:rPr lang="en-US" dirty="0"/>
              <a:t> </a:t>
            </a:r>
            <a:r>
              <a:rPr lang="id-ID" dirty="0"/>
              <a:t>memiliki makna, bahwa transformasi suatu kejadian atau obyek dimungkinkan karena media memiliki ciri manipulatif. Kejadian yang memakan waktu berhari-hari dapat disajikan kepada siswa dalam waktu dua atau tiga menit dengan teknik pengambilan gambar </a:t>
            </a:r>
            <a:r>
              <a:rPr lang="id-ID" i="1" dirty="0"/>
              <a:t>time-lapse recording</a:t>
            </a:r>
            <a:r>
              <a:rPr lang="id-ID" dirty="0"/>
              <a:t>, misalnya pertumbuhan kecambah, proses penyerbukan </a:t>
            </a:r>
            <a:r>
              <a:rPr lang="id-ID"/>
              <a:t>pada tanaman</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r>
              <a:rPr lang="id-ID" b="1"/>
              <a:t>Ciri distributif</a:t>
            </a:r>
            <a:r>
              <a:rPr lang="id-ID"/>
              <a:t> dari media memungkinkan suatu objek atau kejadian ditransportasikan melalui ruang secara bersamaan kejadian tersebut disajikan kepada sejumlah besar siswa dengan stimulus pengalaman yang relatif sama mengenai kejadian itu, misalnya animasi tentang gaya dorong dan gaya tarik</a:t>
            </a:r>
          </a:p>
          <a:p>
            <a:pPr marL="0" marR="0" lvl="0" indent="0" algn="l" defTabSz="914400" rtl="0" eaLnBrk="1" fontAlgn="auto" latinLnBrk="0" hangingPunct="1">
              <a:lnSpc>
                <a:spcPct val="100000"/>
              </a:lnSpc>
              <a:spcBef>
                <a:spcPts val="0"/>
              </a:spcBef>
              <a:spcAft>
                <a:spcPts val="0"/>
              </a:spcAft>
              <a:buClrTx/>
              <a:buSzTx/>
              <a:buFontTx/>
              <a:buNone/>
              <a:tabLst/>
              <a:defRPr/>
            </a:pPr>
            <a:endParaRPr lang="id-ID"/>
          </a:p>
          <a:p>
            <a:endParaRPr lang="en-US" dirty="0"/>
          </a:p>
        </p:txBody>
      </p:sp>
      <p:sp>
        <p:nvSpPr>
          <p:cNvPr id="4" name="Slide Number Placeholder 3"/>
          <p:cNvSpPr>
            <a:spLocks noGrp="1"/>
          </p:cNvSpPr>
          <p:nvPr>
            <p:ph type="sldNum" sz="quarter" idx="5"/>
          </p:nvPr>
        </p:nvSpPr>
        <p:spPr/>
        <p:txBody>
          <a:bodyPr/>
          <a:lstStyle/>
          <a:p>
            <a:fld id="{9CDEC2B6-64E9-4BAD-8068-9B50B06883A1}" type="slidenum">
              <a:rPr lang="en-ID" smtClean="0"/>
              <a:t>14</a:t>
            </a:fld>
            <a:endParaRPr lang="en-ID"/>
          </a:p>
        </p:txBody>
      </p:sp>
    </p:spTree>
    <p:extLst>
      <p:ext uri="{BB962C8B-B14F-4D97-AF65-F5344CB8AC3E}">
        <p14:creationId xmlns:p14="http://schemas.microsoft.com/office/powerpoint/2010/main" val="2733870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FD93EC-996A-44EC-968A-7F192636D93F}" type="datetimeFigureOut">
              <a:rPr lang="en-ID" smtClean="0"/>
              <a:t>15/10/2020</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D1B7E4DF-99B1-4036-9DDF-D1983A4BBF2F}"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9714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FD93EC-996A-44EC-968A-7F192636D93F}" type="datetimeFigureOut">
              <a:rPr lang="en-ID" smtClean="0"/>
              <a:t>15/10/2020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D1B7E4DF-99B1-4036-9DDF-D1983A4BBF2F}"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8893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FD93EC-996A-44EC-968A-7F192636D93F}" type="datetimeFigureOut">
              <a:rPr lang="en-ID" smtClean="0"/>
              <a:t>15/10/2020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D1B7E4DF-99B1-4036-9DDF-D1983A4BBF2F}"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407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FD93EC-996A-44EC-968A-7F192636D93F}" type="datetimeFigureOut">
              <a:rPr lang="en-ID" smtClean="0"/>
              <a:t>15/10/2020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D1B7E4DF-99B1-4036-9DDF-D1983A4BBF2F}"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6339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FD93EC-996A-44EC-968A-7F192636D93F}" type="datetimeFigureOut">
              <a:rPr lang="en-ID" smtClean="0"/>
              <a:t>15/10/2020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D1B7E4DF-99B1-4036-9DDF-D1983A4BBF2F}"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0135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FD93EC-996A-44EC-968A-7F192636D93F}" type="datetimeFigureOut">
              <a:rPr lang="en-ID" smtClean="0"/>
              <a:t>15/10/2020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D1B7E4DF-99B1-4036-9DDF-D1983A4BBF2F}"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882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FD93EC-996A-44EC-968A-7F192636D93F}" type="datetimeFigureOut">
              <a:rPr lang="en-ID" smtClean="0"/>
              <a:t>15/10/2020</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D1B7E4DF-99B1-4036-9DDF-D1983A4BBF2F}"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887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FD93EC-996A-44EC-968A-7F192636D93F}" type="datetimeFigureOut">
              <a:rPr lang="en-ID" smtClean="0"/>
              <a:t>15/10/2020</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D1B7E4DF-99B1-4036-9DDF-D1983A4BBF2F}"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9576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D93EC-996A-44EC-968A-7F192636D93F}" type="datetimeFigureOut">
              <a:rPr lang="en-ID" smtClean="0"/>
              <a:t>15/10/2020</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D1B7E4DF-99B1-4036-9DDF-D1983A4BBF2F}" type="slidenum">
              <a:rPr lang="en-ID" smtClean="0"/>
              <a:t>‹#›</a:t>
            </a:fld>
            <a:endParaRPr lang="en-ID"/>
          </a:p>
        </p:txBody>
      </p:sp>
    </p:spTree>
    <p:extLst>
      <p:ext uri="{BB962C8B-B14F-4D97-AF65-F5344CB8AC3E}">
        <p14:creationId xmlns:p14="http://schemas.microsoft.com/office/powerpoint/2010/main" val="184548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D93EC-996A-44EC-968A-7F192636D93F}" type="datetimeFigureOut">
              <a:rPr lang="en-ID" smtClean="0"/>
              <a:t>15/10/2020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D1B7E4DF-99B1-4036-9DDF-D1983A4BBF2F}"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334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FFD93EC-996A-44EC-968A-7F192636D93F}" type="datetimeFigureOut">
              <a:rPr lang="en-ID" smtClean="0"/>
              <a:t>15/10/2020</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D1B7E4DF-99B1-4036-9DDF-D1983A4BBF2F}"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737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FFD93EC-996A-44EC-968A-7F192636D93F}" type="datetimeFigureOut">
              <a:rPr lang="en-ID" smtClean="0"/>
              <a:t>15/10/2020</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1B7E4DF-99B1-4036-9DDF-D1983A4BBF2F}"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112754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DE302-9D03-4BE4-BE59-989EAE209601}"/>
              </a:ext>
            </a:extLst>
          </p:cNvPr>
          <p:cNvSpPr>
            <a:spLocks noGrp="1"/>
          </p:cNvSpPr>
          <p:nvPr>
            <p:ph type="ctrTitle"/>
          </p:nvPr>
        </p:nvSpPr>
        <p:spPr>
          <a:xfrm>
            <a:off x="2254371" y="785365"/>
            <a:ext cx="8963890" cy="2541431"/>
          </a:xfrm>
        </p:spPr>
        <p:txBody>
          <a:bodyPr/>
          <a:lstStyle/>
          <a:p>
            <a:r>
              <a:rPr lang="en-US" dirty="0"/>
              <a:t>Media </a:t>
            </a:r>
            <a:r>
              <a:rPr lang="en-US" dirty="0" err="1"/>
              <a:t>pembelajaran</a:t>
            </a:r>
            <a:endParaRPr lang="en-ID" dirty="0"/>
          </a:p>
        </p:txBody>
      </p:sp>
      <p:sp>
        <p:nvSpPr>
          <p:cNvPr id="3" name="Subtitle 2">
            <a:extLst>
              <a:ext uri="{FF2B5EF4-FFF2-40B4-BE49-F238E27FC236}">
                <a16:creationId xmlns:a16="http://schemas.microsoft.com/office/drawing/2014/main" id="{9BC9CFF7-6144-4338-87DC-453A118F2B68}"/>
              </a:ext>
            </a:extLst>
          </p:cNvPr>
          <p:cNvSpPr>
            <a:spLocks noGrp="1"/>
          </p:cNvSpPr>
          <p:nvPr>
            <p:ph type="subTitle" idx="1"/>
          </p:nvPr>
        </p:nvSpPr>
        <p:spPr/>
        <p:txBody>
          <a:bodyPr>
            <a:normAutofit/>
          </a:bodyPr>
          <a:lstStyle/>
          <a:p>
            <a:r>
              <a:rPr lang="en-US" sz="2800" dirty="0" err="1"/>
              <a:t>Pendahuluan</a:t>
            </a:r>
            <a:endParaRPr lang="en-US" sz="2800" dirty="0"/>
          </a:p>
        </p:txBody>
      </p:sp>
    </p:spTree>
    <p:extLst>
      <p:ext uri="{BB962C8B-B14F-4D97-AF65-F5344CB8AC3E}">
        <p14:creationId xmlns:p14="http://schemas.microsoft.com/office/powerpoint/2010/main" val="3060794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F7712-0236-49DD-9168-960FDBA72557}"/>
              </a:ext>
            </a:extLst>
          </p:cNvPr>
          <p:cNvSpPr>
            <a:spLocks noGrp="1"/>
          </p:cNvSpPr>
          <p:nvPr>
            <p:ph type="title"/>
          </p:nvPr>
        </p:nvSpPr>
        <p:spPr/>
        <p:txBody>
          <a:bodyPr/>
          <a:lstStyle/>
          <a:p>
            <a:r>
              <a:rPr lang="en-US" dirty="0"/>
              <a:t>Resource Learning</a:t>
            </a:r>
            <a:endParaRPr lang="en-ID" dirty="0"/>
          </a:p>
        </p:txBody>
      </p:sp>
      <p:sp>
        <p:nvSpPr>
          <p:cNvPr id="3" name="Content Placeholder 2">
            <a:extLst>
              <a:ext uri="{FF2B5EF4-FFF2-40B4-BE49-F238E27FC236}">
                <a16:creationId xmlns:a16="http://schemas.microsoft.com/office/drawing/2014/main" id="{7CAF4E52-4E47-40DC-A523-8D92523ED0E7}"/>
              </a:ext>
            </a:extLst>
          </p:cNvPr>
          <p:cNvSpPr>
            <a:spLocks noGrp="1"/>
          </p:cNvSpPr>
          <p:nvPr>
            <p:ph idx="1"/>
          </p:nvPr>
        </p:nvSpPr>
        <p:spPr/>
        <p:txBody>
          <a:bodyPr/>
          <a:lstStyle/>
          <a:p>
            <a:r>
              <a:rPr lang="en-US" dirty="0" err="1"/>
              <a:t>Pesan</a:t>
            </a:r>
            <a:endParaRPr lang="en-US" dirty="0"/>
          </a:p>
          <a:p>
            <a:r>
              <a:rPr lang="en-US" dirty="0"/>
              <a:t>Orang</a:t>
            </a:r>
          </a:p>
          <a:p>
            <a:r>
              <a:rPr lang="en-US" dirty="0" err="1"/>
              <a:t>Bahan</a:t>
            </a:r>
            <a:endParaRPr lang="en-US" dirty="0"/>
          </a:p>
          <a:p>
            <a:r>
              <a:rPr lang="en-US" dirty="0" err="1"/>
              <a:t>Alat</a:t>
            </a:r>
            <a:endParaRPr lang="en-US" dirty="0"/>
          </a:p>
          <a:p>
            <a:r>
              <a:rPr lang="en-US" dirty="0"/>
              <a:t>Teknik</a:t>
            </a:r>
          </a:p>
          <a:p>
            <a:r>
              <a:rPr lang="en-US" dirty="0" err="1"/>
              <a:t>Latar</a:t>
            </a:r>
            <a:r>
              <a:rPr lang="en-US" dirty="0"/>
              <a:t> </a:t>
            </a:r>
            <a:endParaRPr lang="en-ID" dirty="0"/>
          </a:p>
        </p:txBody>
      </p:sp>
    </p:spTree>
    <p:extLst>
      <p:ext uri="{BB962C8B-B14F-4D97-AF65-F5344CB8AC3E}">
        <p14:creationId xmlns:p14="http://schemas.microsoft.com/office/powerpoint/2010/main" val="3923314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F7712-0236-49DD-9168-960FDBA72557}"/>
              </a:ext>
            </a:extLst>
          </p:cNvPr>
          <p:cNvSpPr>
            <a:spLocks noGrp="1"/>
          </p:cNvSpPr>
          <p:nvPr>
            <p:ph type="title"/>
          </p:nvPr>
        </p:nvSpPr>
        <p:spPr/>
        <p:txBody>
          <a:bodyPr/>
          <a:lstStyle/>
          <a:p>
            <a:r>
              <a:rPr lang="en-US" dirty="0"/>
              <a:t>Media</a:t>
            </a:r>
            <a:endParaRPr lang="en-ID" dirty="0"/>
          </a:p>
        </p:txBody>
      </p:sp>
      <p:sp>
        <p:nvSpPr>
          <p:cNvPr id="3" name="Content Placeholder 2">
            <a:extLst>
              <a:ext uri="{FF2B5EF4-FFF2-40B4-BE49-F238E27FC236}">
                <a16:creationId xmlns:a16="http://schemas.microsoft.com/office/drawing/2014/main" id="{7CAF4E52-4E47-40DC-A523-8D92523ED0E7}"/>
              </a:ext>
            </a:extLst>
          </p:cNvPr>
          <p:cNvSpPr>
            <a:spLocks noGrp="1"/>
          </p:cNvSpPr>
          <p:nvPr>
            <p:ph idx="1"/>
          </p:nvPr>
        </p:nvSpPr>
        <p:spPr/>
        <p:txBody>
          <a:bodyPr/>
          <a:lstStyle/>
          <a:p>
            <a:r>
              <a:rPr lang="en-US" dirty="0" err="1"/>
              <a:t>Alat</a:t>
            </a:r>
            <a:endParaRPr lang="en-US" dirty="0"/>
          </a:p>
          <a:p>
            <a:r>
              <a:rPr lang="en-US" dirty="0" err="1"/>
              <a:t>Bahan</a:t>
            </a:r>
            <a:endParaRPr lang="en-US" dirty="0"/>
          </a:p>
          <a:p>
            <a:endParaRPr lang="en-ID" dirty="0"/>
          </a:p>
        </p:txBody>
      </p:sp>
    </p:spTree>
    <p:extLst>
      <p:ext uri="{BB962C8B-B14F-4D97-AF65-F5344CB8AC3E}">
        <p14:creationId xmlns:p14="http://schemas.microsoft.com/office/powerpoint/2010/main" val="758481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090E9-37BF-4388-99D2-80013A530134}"/>
              </a:ext>
            </a:extLst>
          </p:cNvPr>
          <p:cNvSpPr>
            <a:spLocks noGrp="1"/>
          </p:cNvSpPr>
          <p:nvPr>
            <p:ph type="title"/>
          </p:nvPr>
        </p:nvSpPr>
        <p:spPr/>
        <p:txBody>
          <a:bodyPr/>
          <a:lstStyle/>
          <a:p>
            <a:r>
              <a:rPr lang="en-US" dirty="0" err="1"/>
              <a:t>Alat</a:t>
            </a:r>
            <a:r>
              <a:rPr lang="en-US" dirty="0"/>
              <a:t> </a:t>
            </a:r>
            <a:r>
              <a:rPr lang="en-US" dirty="0" err="1"/>
              <a:t>Peraga</a:t>
            </a:r>
            <a:endParaRPr lang="en-ID" dirty="0"/>
          </a:p>
        </p:txBody>
      </p:sp>
      <p:sp>
        <p:nvSpPr>
          <p:cNvPr id="3" name="Content Placeholder 2">
            <a:extLst>
              <a:ext uri="{FF2B5EF4-FFF2-40B4-BE49-F238E27FC236}">
                <a16:creationId xmlns:a16="http://schemas.microsoft.com/office/drawing/2014/main" id="{3D1C7061-6349-428E-861D-B61A62955908}"/>
              </a:ext>
            </a:extLst>
          </p:cNvPr>
          <p:cNvSpPr>
            <a:spLocks noGrp="1"/>
          </p:cNvSpPr>
          <p:nvPr>
            <p:ph idx="1"/>
          </p:nvPr>
        </p:nvSpPr>
        <p:spPr/>
        <p:txBody>
          <a:bodyPr/>
          <a:lstStyle/>
          <a:p>
            <a:r>
              <a:rPr lang="en-US" dirty="0" err="1"/>
              <a:t>Segala</a:t>
            </a:r>
            <a:r>
              <a:rPr lang="en-US" dirty="0"/>
              <a:t> </a:t>
            </a:r>
            <a:r>
              <a:rPr lang="en-US" dirty="0" err="1"/>
              <a:t>sesuatu</a:t>
            </a:r>
            <a:r>
              <a:rPr lang="en-US" dirty="0"/>
              <a:t> yang </a:t>
            </a:r>
            <a:r>
              <a:rPr lang="en-US" dirty="0" err="1"/>
              <a:t>dapat</a:t>
            </a:r>
            <a:r>
              <a:rPr lang="en-US" dirty="0"/>
              <a:t> </a:t>
            </a:r>
            <a:r>
              <a:rPr lang="en-US" dirty="0" err="1">
                <a:solidFill>
                  <a:schemeClr val="accent2">
                    <a:lumMod val="75000"/>
                  </a:schemeClr>
                </a:solidFill>
              </a:rPr>
              <a:t>memberikan</a:t>
            </a:r>
            <a:r>
              <a:rPr lang="en-US" dirty="0">
                <a:solidFill>
                  <a:schemeClr val="accent2">
                    <a:lumMod val="75000"/>
                  </a:schemeClr>
                </a:solidFill>
              </a:rPr>
              <a:t> </a:t>
            </a:r>
            <a:r>
              <a:rPr lang="en-US" dirty="0" err="1">
                <a:solidFill>
                  <a:schemeClr val="accent2">
                    <a:lumMod val="75000"/>
                  </a:schemeClr>
                </a:solidFill>
              </a:rPr>
              <a:t>rangsangan</a:t>
            </a:r>
            <a:r>
              <a:rPr lang="en-US" dirty="0">
                <a:solidFill>
                  <a:schemeClr val="accent2">
                    <a:lumMod val="75000"/>
                  </a:schemeClr>
                </a:solidFill>
              </a:rPr>
              <a:t> </a:t>
            </a:r>
            <a:r>
              <a:rPr lang="en-US" dirty="0" err="1">
                <a:solidFill>
                  <a:schemeClr val="accent2">
                    <a:lumMod val="75000"/>
                  </a:schemeClr>
                </a:solidFill>
              </a:rPr>
              <a:t>kepada</a:t>
            </a:r>
            <a:r>
              <a:rPr lang="en-US" dirty="0">
                <a:solidFill>
                  <a:schemeClr val="accent2">
                    <a:lumMod val="75000"/>
                  </a:schemeClr>
                </a:solidFill>
              </a:rPr>
              <a:t> </a:t>
            </a:r>
            <a:r>
              <a:rPr lang="en-US" dirty="0" err="1">
                <a:solidFill>
                  <a:schemeClr val="accent2">
                    <a:lumMod val="75000"/>
                  </a:schemeClr>
                </a:solidFill>
              </a:rPr>
              <a:t>alat</a:t>
            </a:r>
            <a:r>
              <a:rPr lang="en-US" dirty="0">
                <a:solidFill>
                  <a:schemeClr val="accent2">
                    <a:lumMod val="75000"/>
                  </a:schemeClr>
                </a:solidFill>
              </a:rPr>
              <a:t> </a:t>
            </a:r>
            <a:r>
              <a:rPr lang="en-US" dirty="0" err="1">
                <a:solidFill>
                  <a:schemeClr val="accent2">
                    <a:lumMod val="75000"/>
                  </a:schemeClr>
                </a:solidFill>
              </a:rPr>
              <a:t>indera</a:t>
            </a:r>
            <a:r>
              <a:rPr lang="en-US" dirty="0">
                <a:solidFill>
                  <a:schemeClr val="accent2">
                    <a:lumMod val="75000"/>
                  </a:schemeClr>
                </a:solidFill>
              </a:rPr>
              <a:t> </a:t>
            </a:r>
            <a:r>
              <a:rPr lang="en-US" dirty="0" err="1"/>
              <a:t>sehingga</a:t>
            </a:r>
            <a:r>
              <a:rPr lang="en-US" dirty="0"/>
              <a:t> </a:t>
            </a:r>
            <a:r>
              <a:rPr lang="en-US" dirty="0" err="1"/>
              <a:t>interaksi</a:t>
            </a:r>
            <a:r>
              <a:rPr lang="en-US" dirty="0"/>
              <a:t> </a:t>
            </a:r>
            <a:r>
              <a:rPr lang="en-US" dirty="0" err="1"/>
              <a:t>pembelajaran</a:t>
            </a:r>
            <a:r>
              <a:rPr lang="en-US" dirty="0"/>
              <a:t> </a:t>
            </a:r>
            <a:r>
              <a:rPr lang="en-US" dirty="0" err="1"/>
              <a:t>dapat</a:t>
            </a:r>
            <a:r>
              <a:rPr lang="en-US" dirty="0"/>
              <a:t> </a:t>
            </a:r>
            <a:r>
              <a:rPr lang="en-US" dirty="0" err="1"/>
              <a:t>berjalan</a:t>
            </a:r>
            <a:r>
              <a:rPr lang="en-US" dirty="0"/>
              <a:t> </a:t>
            </a:r>
            <a:r>
              <a:rPr lang="en-US" dirty="0" err="1"/>
              <a:t>dengan</a:t>
            </a:r>
            <a:r>
              <a:rPr lang="en-US" dirty="0"/>
              <a:t> </a:t>
            </a:r>
            <a:r>
              <a:rPr lang="en-US" dirty="0" err="1"/>
              <a:t>baik</a:t>
            </a:r>
            <a:r>
              <a:rPr lang="en-US" dirty="0"/>
              <a:t> (</a:t>
            </a:r>
            <a:r>
              <a:rPr lang="en-US" dirty="0" err="1"/>
              <a:t>Oemar</a:t>
            </a:r>
            <a:r>
              <a:rPr lang="en-US" dirty="0"/>
              <a:t> </a:t>
            </a:r>
            <a:r>
              <a:rPr lang="en-US" dirty="0" err="1"/>
              <a:t>Hamalik</a:t>
            </a:r>
            <a:r>
              <a:rPr lang="en-US" dirty="0"/>
              <a:t>)</a:t>
            </a:r>
          </a:p>
          <a:p>
            <a:endParaRPr lang="en-ID" dirty="0"/>
          </a:p>
        </p:txBody>
      </p:sp>
    </p:spTree>
    <p:extLst>
      <p:ext uri="{BB962C8B-B14F-4D97-AF65-F5344CB8AC3E}">
        <p14:creationId xmlns:p14="http://schemas.microsoft.com/office/powerpoint/2010/main" val="3857351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659C9-ABF2-4CB9-A013-F06264B12B66}"/>
              </a:ext>
            </a:extLst>
          </p:cNvPr>
          <p:cNvSpPr>
            <a:spLocks noGrp="1"/>
          </p:cNvSpPr>
          <p:nvPr>
            <p:ph type="title"/>
          </p:nvPr>
        </p:nvSpPr>
        <p:spPr/>
        <p:txBody>
          <a:bodyPr/>
          <a:lstStyle/>
          <a:p>
            <a:r>
              <a:rPr lang="en-US" dirty="0" err="1"/>
              <a:t>Hambatan</a:t>
            </a:r>
            <a:r>
              <a:rPr lang="en-US" dirty="0"/>
              <a:t> </a:t>
            </a:r>
            <a:r>
              <a:rPr lang="en-US" dirty="0" err="1"/>
              <a:t>Komunikasi</a:t>
            </a:r>
            <a:r>
              <a:rPr lang="en-US" dirty="0"/>
              <a:t> </a:t>
            </a:r>
            <a:r>
              <a:rPr lang="en-US" dirty="0" err="1"/>
              <a:t>dalam</a:t>
            </a:r>
            <a:r>
              <a:rPr lang="en-US" dirty="0"/>
              <a:t> </a:t>
            </a:r>
            <a:r>
              <a:rPr lang="en-US" dirty="0" err="1"/>
              <a:t>pembelajaran</a:t>
            </a:r>
            <a:endParaRPr lang="en-ID" dirty="0"/>
          </a:p>
        </p:txBody>
      </p:sp>
      <p:sp>
        <p:nvSpPr>
          <p:cNvPr id="3" name="Content Placeholder 2">
            <a:extLst>
              <a:ext uri="{FF2B5EF4-FFF2-40B4-BE49-F238E27FC236}">
                <a16:creationId xmlns:a16="http://schemas.microsoft.com/office/drawing/2014/main" id="{C0573509-D38C-4CBE-9FBC-6A72427C00FB}"/>
              </a:ext>
            </a:extLst>
          </p:cNvPr>
          <p:cNvSpPr>
            <a:spLocks noGrp="1"/>
          </p:cNvSpPr>
          <p:nvPr>
            <p:ph idx="1"/>
          </p:nvPr>
        </p:nvSpPr>
        <p:spPr/>
        <p:txBody>
          <a:bodyPr/>
          <a:lstStyle/>
          <a:p>
            <a:r>
              <a:rPr lang="en-US" dirty="0" err="1"/>
              <a:t>verbalisme</a:t>
            </a:r>
            <a:r>
              <a:rPr lang="en-US" dirty="0"/>
              <a:t> : </a:t>
            </a:r>
            <a:r>
              <a:rPr lang="en-US" dirty="0" err="1"/>
              <a:t>menyebutkan</a:t>
            </a:r>
            <a:r>
              <a:rPr lang="en-US" dirty="0"/>
              <a:t> kata </a:t>
            </a:r>
            <a:r>
              <a:rPr lang="en-US" dirty="0" err="1"/>
              <a:t>tanpa</a:t>
            </a:r>
            <a:r>
              <a:rPr lang="en-US" dirty="0"/>
              <a:t> </a:t>
            </a:r>
            <a:r>
              <a:rPr lang="en-US" dirty="0" err="1"/>
              <a:t>memahami</a:t>
            </a:r>
            <a:r>
              <a:rPr lang="en-US" dirty="0"/>
              <a:t> </a:t>
            </a:r>
            <a:r>
              <a:rPr lang="en-US" dirty="0" err="1"/>
              <a:t>makna</a:t>
            </a:r>
            <a:endParaRPr lang="en-US" dirty="0"/>
          </a:p>
          <a:p>
            <a:r>
              <a:rPr lang="en-US" dirty="0"/>
              <a:t>Salah tafsir</a:t>
            </a:r>
          </a:p>
          <a:p>
            <a:r>
              <a:rPr lang="en-US" dirty="0" err="1"/>
              <a:t>Perhatian</a:t>
            </a:r>
            <a:r>
              <a:rPr lang="en-US" dirty="0"/>
              <a:t> </a:t>
            </a:r>
            <a:r>
              <a:rPr lang="en-US" dirty="0" err="1"/>
              <a:t>tidak</a:t>
            </a:r>
            <a:r>
              <a:rPr lang="en-US" dirty="0"/>
              <a:t> </a:t>
            </a:r>
            <a:r>
              <a:rPr lang="en-US" dirty="0" err="1"/>
              <a:t>terpusat</a:t>
            </a:r>
            <a:endParaRPr lang="en-US" dirty="0"/>
          </a:p>
          <a:p>
            <a:r>
              <a:rPr lang="en-US" dirty="0" err="1"/>
              <a:t>Tidak</a:t>
            </a:r>
            <a:r>
              <a:rPr lang="en-US" dirty="0"/>
              <a:t> </a:t>
            </a:r>
            <a:r>
              <a:rPr lang="en-US" dirty="0" err="1"/>
              <a:t>terjadi</a:t>
            </a:r>
            <a:r>
              <a:rPr lang="en-US" dirty="0"/>
              <a:t> </a:t>
            </a:r>
            <a:r>
              <a:rPr lang="en-US" dirty="0" err="1"/>
              <a:t>pembentukan</a:t>
            </a:r>
            <a:r>
              <a:rPr lang="en-US" dirty="0"/>
              <a:t> </a:t>
            </a:r>
            <a:r>
              <a:rPr lang="en-US" dirty="0" err="1"/>
              <a:t>tanggapan</a:t>
            </a:r>
            <a:r>
              <a:rPr lang="en-US" dirty="0"/>
              <a:t> </a:t>
            </a:r>
          </a:p>
          <a:p>
            <a:endParaRPr lang="en-ID" dirty="0"/>
          </a:p>
        </p:txBody>
      </p:sp>
    </p:spTree>
    <p:extLst>
      <p:ext uri="{BB962C8B-B14F-4D97-AF65-F5344CB8AC3E}">
        <p14:creationId xmlns:p14="http://schemas.microsoft.com/office/powerpoint/2010/main" val="3533632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D0DB-1B64-40FE-830C-BB4347C2B220}"/>
              </a:ext>
            </a:extLst>
          </p:cNvPr>
          <p:cNvSpPr>
            <a:spLocks noGrp="1"/>
          </p:cNvSpPr>
          <p:nvPr>
            <p:ph type="title"/>
          </p:nvPr>
        </p:nvSpPr>
        <p:spPr/>
        <p:txBody>
          <a:bodyPr/>
          <a:lstStyle/>
          <a:p>
            <a:r>
              <a:rPr lang="en-US" dirty="0" err="1"/>
              <a:t>Kelebihan</a:t>
            </a:r>
            <a:r>
              <a:rPr lang="en-US" dirty="0"/>
              <a:t> </a:t>
            </a:r>
            <a:r>
              <a:rPr lang="en-US" dirty="0" err="1"/>
              <a:t>kemampuan</a:t>
            </a:r>
            <a:r>
              <a:rPr lang="en-US" dirty="0"/>
              <a:t> media (Gerlach &amp; Ely)</a:t>
            </a:r>
            <a:endParaRPr lang="en-ID" dirty="0"/>
          </a:p>
        </p:txBody>
      </p:sp>
      <p:sp>
        <p:nvSpPr>
          <p:cNvPr id="3" name="Content Placeholder 2">
            <a:extLst>
              <a:ext uri="{FF2B5EF4-FFF2-40B4-BE49-F238E27FC236}">
                <a16:creationId xmlns:a16="http://schemas.microsoft.com/office/drawing/2014/main" id="{56F5F1C0-E233-4080-9412-3F5CF8FC3FD0}"/>
              </a:ext>
            </a:extLst>
          </p:cNvPr>
          <p:cNvSpPr>
            <a:spLocks noGrp="1"/>
          </p:cNvSpPr>
          <p:nvPr>
            <p:ph idx="1"/>
          </p:nvPr>
        </p:nvSpPr>
        <p:spPr>
          <a:xfrm>
            <a:off x="1445343" y="2015732"/>
            <a:ext cx="4650657" cy="3323183"/>
          </a:xfrm>
        </p:spPr>
        <p:txBody>
          <a:bodyPr/>
          <a:lstStyle/>
          <a:p>
            <a:r>
              <a:rPr lang="en-US" sz="2800" b="1" dirty="0" err="1">
                <a:solidFill>
                  <a:schemeClr val="accent2">
                    <a:lumMod val="75000"/>
                  </a:schemeClr>
                </a:solidFill>
              </a:rPr>
              <a:t>Kemampuan</a:t>
            </a:r>
            <a:r>
              <a:rPr lang="en-US" sz="2800" b="1" dirty="0">
                <a:solidFill>
                  <a:schemeClr val="accent2">
                    <a:lumMod val="75000"/>
                  </a:schemeClr>
                </a:solidFill>
              </a:rPr>
              <a:t> </a:t>
            </a:r>
            <a:r>
              <a:rPr lang="en-US" sz="2800" b="1" dirty="0" err="1">
                <a:solidFill>
                  <a:schemeClr val="accent2">
                    <a:lumMod val="75000"/>
                  </a:schemeClr>
                </a:solidFill>
              </a:rPr>
              <a:t>fiksatif</a:t>
            </a:r>
            <a:r>
              <a:rPr lang="en-US" sz="2800" b="1" dirty="0">
                <a:solidFill>
                  <a:schemeClr val="accent2">
                    <a:lumMod val="75000"/>
                  </a:schemeClr>
                </a:solidFill>
              </a:rPr>
              <a:t> </a:t>
            </a:r>
            <a:r>
              <a:rPr lang="en-US" dirty="0"/>
              <a:t>: </a:t>
            </a:r>
          </a:p>
          <a:p>
            <a:r>
              <a:rPr lang="en-US" sz="2800" b="1" dirty="0" err="1">
                <a:solidFill>
                  <a:schemeClr val="accent2">
                    <a:lumMod val="75000"/>
                  </a:schemeClr>
                </a:solidFill>
              </a:rPr>
              <a:t>Kemampuan</a:t>
            </a:r>
            <a:r>
              <a:rPr lang="en-US" sz="2800" b="1" dirty="0">
                <a:solidFill>
                  <a:schemeClr val="accent2">
                    <a:lumMod val="75000"/>
                  </a:schemeClr>
                </a:solidFill>
              </a:rPr>
              <a:t> </a:t>
            </a:r>
            <a:r>
              <a:rPr lang="en-US" sz="2800" b="1" dirty="0" err="1">
                <a:solidFill>
                  <a:schemeClr val="accent2">
                    <a:lumMod val="75000"/>
                  </a:schemeClr>
                </a:solidFill>
              </a:rPr>
              <a:t>manipulatif</a:t>
            </a:r>
            <a:r>
              <a:rPr lang="en-US" b="1" dirty="0">
                <a:solidFill>
                  <a:schemeClr val="accent2">
                    <a:lumMod val="75000"/>
                  </a:schemeClr>
                </a:solidFill>
              </a:rPr>
              <a:t> </a:t>
            </a:r>
            <a:r>
              <a:rPr lang="en-US" dirty="0"/>
              <a:t>: </a:t>
            </a:r>
          </a:p>
          <a:p>
            <a:r>
              <a:rPr lang="en-US" sz="2800" b="1" dirty="0" err="1">
                <a:solidFill>
                  <a:schemeClr val="accent2">
                    <a:lumMod val="75000"/>
                  </a:schemeClr>
                </a:solidFill>
              </a:rPr>
              <a:t>Kemampuan</a:t>
            </a:r>
            <a:r>
              <a:rPr lang="en-US" sz="2800" b="1" dirty="0">
                <a:solidFill>
                  <a:schemeClr val="accent2">
                    <a:lumMod val="75000"/>
                  </a:schemeClr>
                </a:solidFill>
              </a:rPr>
              <a:t> </a:t>
            </a:r>
            <a:r>
              <a:rPr lang="en-US" sz="2800" b="1" dirty="0" err="1">
                <a:solidFill>
                  <a:schemeClr val="accent2">
                    <a:lumMod val="75000"/>
                  </a:schemeClr>
                </a:solidFill>
              </a:rPr>
              <a:t>distributif</a:t>
            </a:r>
            <a:r>
              <a:rPr lang="en-US" sz="2800" b="1" dirty="0">
                <a:solidFill>
                  <a:schemeClr val="accent2">
                    <a:lumMod val="75000"/>
                  </a:schemeClr>
                </a:solidFill>
              </a:rPr>
              <a:t> </a:t>
            </a:r>
            <a:r>
              <a:rPr lang="en-US" dirty="0"/>
              <a:t>:</a:t>
            </a:r>
            <a:endParaRPr lang="en-ID" dirty="0"/>
          </a:p>
        </p:txBody>
      </p:sp>
      <p:sp>
        <p:nvSpPr>
          <p:cNvPr id="4" name="Content Placeholder 2">
            <a:extLst>
              <a:ext uri="{FF2B5EF4-FFF2-40B4-BE49-F238E27FC236}">
                <a16:creationId xmlns:a16="http://schemas.microsoft.com/office/drawing/2014/main" id="{EC740EA7-AB3F-48C5-8FF5-66C6AD0B2F51}"/>
              </a:ext>
            </a:extLst>
          </p:cNvPr>
          <p:cNvSpPr txBox="1">
            <a:spLocks/>
          </p:cNvSpPr>
          <p:nvPr/>
        </p:nvSpPr>
        <p:spPr>
          <a:xfrm>
            <a:off x="6223819" y="2015732"/>
            <a:ext cx="4831035" cy="3450613"/>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dirty="0" err="1"/>
              <a:t>kemampuan</a:t>
            </a:r>
            <a:r>
              <a:rPr lang="en-US" dirty="0"/>
              <a:t> </a:t>
            </a:r>
            <a:r>
              <a:rPr lang="en-US" dirty="0" err="1"/>
              <a:t>menangkap</a:t>
            </a:r>
            <a:r>
              <a:rPr lang="en-US" dirty="0"/>
              <a:t>, </a:t>
            </a:r>
            <a:r>
              <a:rPr lang="en-US" dirty="0" err="1"/>
              <a:t>menyimpan</a:t>
            </a:r>
            <a:r>
              <a:rPr lang="en-US" dirty="0"/>
              <a:t> dan </a:t>
            </a:r>
            <a:r>
              <a:rPr lang="en-US" dirty="0" err="1"/>
              <a:t>menampilkan</a:t>
            </a:r>
            <a:r>
              <a:rPr lang="en-US" dirty="0"/>
              <a:t> </a:t>
            </a:r>
            <a:r>
              <a:rPr lang="en-US" dirty="0" err="1"/>
              <a:t>kembali</a:t>
            </a:r>
            <a:endParaRPr lang="en-US" dirty="0"/>
          </a:p>
          <a:p>
            <a:r>
              <a:rPr lang="en-US" dirty="0" err="1"/>
              <a:t>menampilkan</a:t>
            </a:r>
            <a:r>
              <a:rPr lang="en-US" dirty="0"/>
              <a:t> </a:t>
            </a:r>
            <a:r>
              <a:rPr lang="en-US" dirty="0" err="1"/>
              <a:t>kembali</a:t>
            </a:r>
            <a:r>
              <a:rPr lang="en-US" dirty="0"/>
              <a:t> </a:t>
            </a:r>
            <a:r>
              <a:rPr lang="en-US" dirty="0" err="1"/>
              <a:t>obyek</a:t>
            </a:r>
            <a:r>
              <a:rPr lang="en-US" dirty="0"/>
              <a:t> </a:t>
            </a:r>
            <a:r>
              <a:rPr lang="en-US" dirty="0" err="1"/>
              <a:t>atau</a:t>
            </a:r>
            <a:r>
              <a:rPr lang="en-US" dirty="0"/>
              <a:t> </a:t>
            </a:r>
            <a:r>
              <a:rPr lang="en-US" dirty="0" err="1"/>
              <a:t>kejadian</a:t>
            </a:r>
            <a:r>
              <a:rPr lang="en-US" dirty="0"/>
              <a:t> </a:t>
            </a:r>
            <a:r>
              <a:rPr lang="en-US" dirty="0" err="1"/>
              <a:t>dengan</a:t>
            </a:r>
            <a:r>
              <a:rPr lang="en-US" dirty="0"/>
              <a:t> </a:t>
            </a:r>
            <a:r>
              <a:rPr lang="en-US" dirty="0" err="1"/>
              <a:t>berbagai</a:t>
            </a:r>
            <a:r>
              <a:rPr lang="en-US" dirty="0"/>
              <a:t> </a:t>
            </a:r>
            <a:r>
              <a:rPr lang="en-US" dirty="0" err="1"/>
              <a:t>perubahan</a:t>
            </a:r>
            <a:endParaRPr lang="en-US" dirty="0"/>
          </a:p>
          <a:p>
            <a:r>
              <a:rPr lang="en-US" dirty="0" err="1"/>
              <a:t>mampu</a:t>
            </a:r>
            <a:r>
              <a:rPr lang="en-US" dirty="0"/>
              <a:t> </a:t>
            </a:r>
            <a:r>
              <a:rPr lang="en-US" dirty="0" err="1"/>
              <a:t>menjangkau</a:t>
            </a:r>
            <a:r>
              <a:rPr lang="en-US" dirty="0"/>
              <a:t> </a:t>
            </a:r>
            <a:r>
              <a:rPr lang="en-US" dirty="0" err="1"/>
              <a:t>audiens</a:t>
            </a:r>
            <a:r>
              <a:rPr lang="en-US" dirty="0"/>
              <a:t> </a:t>
            </a:r>
            <a:r>
              <a:rPr lang="en-US" dirty="0" err="1"/>
              <a:t>dengan</a:t>
            </a:r>
            <a:r>
              <a:rPr lang="en-US" dirty="0"/>
              <a:t> </a:t>
            </a:r>
            <a:r>
              <a:rPr lang="en-US" dirty="0" err="1"/>
              <a:t>jumlah</a:t>
            </a:r>
            <a:r>
              <a:rPr lang="en-US" dirty="0"/>
              <a:t> </a:t>
            </a:r>
            <a:r>
              <a:rPr lang="en-US" dirty="0" err="1"/>
              <a:t>besar</a:t>
            </a:r>
            <a:r>
              <a:rPr lang="en-US" dirty="0"/>
              <a:t> </a:t>
            </a:r>
          </a:p>
          <a:p>
            <a:endParaRPr lang="en-ID" dirty="0"/>
          </a:p>
        </p:txBody>
      </p:sp>
    </p:spTree>
    <p:extLst>
      <p:ext uri="{BB962C8B-B14F-4D97-AF65-F5344CB8AC3E}">
        <p14:creationId xmlns:p14="http://schemas.microsoft.com/office/powerpoint/2010/main" val="3786856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1E321-BC92-460C-867F-DD2E599FC80A}"/>
              </a:ext>
            </a:extLst>
          </p:cNvPr>
          <p:cNvSpPr>
            <a:spLocks noGrp="1"/>
          </p:cNvSpPr>
          <p:nvPr>
            <p:ph type="title"/>
          </p:nvPr>
        </p:nvSpPr>
        <p:spPr/>
        <p:txBody>
          <a:bodyPr/>
          <a:lstStyle/>
          <a:p>
            <a:r>
              <a:rPr lang="en-US" dirty="0" err="1"/>
              <a:t>Faktor-Faktor</a:t>
            </a:r>
            <a:r>
              <a:rPr lang="en-US" dirty="0"/>
              <a:t> </a:t>
            </a:r>
            <a:r>
              <a:rPr lang="en-US" dirty="0" err="1"/>
              <a:t>pemilihan</a:t>
            </a:r>
            <a:r>
              <a:rPr lang="en-US" dirty="0"/>
              <a:t> media</a:t>
            </a:r>
            <a:endParaRPr lang="en-ID" dirty="0"/>
          </a:p>
        </p:txBody>
      </p:sp>
      <p:sp>
        <p:nvSpPr>
          <p:cNvPr id="3" name="Content Placeholder 2">
            <a:extLst>
              <a:ext uri="{FF2B5EF4-FFF2-40B4-BE49-F238E27FC236}">
                <a16:creationId xmlns:a16="http://schemas.microsoft.com/office/drawing/2014/main" id="{27727AC4-525C-4A81-AD23-24DB7ADCE4AE}"/>
              </a:ext>
            </a:extLst>
          </p:cNvPr>
          <p:cNvSpPr>
            <a:spLocks noGrp="1"/>
          </p:cNvSpPr>
          <p:nvPr>
            <p:ph idx="1"/>
          </p:nvPr>
        </p:nvSpPr>
        <p:spPr/>
        <p:txBody>
          <a:bodyPr/>
          <a:lstStyle/>
          <a:p>
            <a:r>
              <a:rPr lang="en-US" dirty="0" err="1"/>
              <a:t>Tujuan</a:t>
            </a:r>
            <a:r>
              <a:rPr lang="en-US" dirty="0"/>
              <a:t> </a:t>
            </a:r>
            <a:r>
              <a:rPr lang="en-US" dirty="0" err="1"/>
              <a:t>pembelajaran</a:t>
            </a:r>
            <a:endParaRPr lang="en-US" dirty="0"/>
          </a:p>
          <a:p>
            <a:r>
              <a:rPr lang="en-US" dirty="0" err="1"/>
              <a:t>Siswa</a:t>
            </a:r>
            <a:r>
              <a:rPr lang="en-US" dirty="0"/>
              <a:t> (</a:t>
            </a:r>
            <a:r>
              <a:rPr lang="en-US" dirty="0" err="1"/>
              <a:t>sasaran</a:t>
            </a:r>
            <a:r>
              <a:rPr lang="en-US" dirty="0"/>
              <a:t> </a:t>
            </a:r>
            <a:r>
              <a:rPr lang="en-US" dirty="0" err="1"/>
              <a:t>didik</a:t>
            </a:r>
            <a:r>
              <a:rPr lang="en-US" dirty="0"/>
              <a:t>/</a:t>
            </a:r>
            <a:r>
              <a:rPr lang="en-US" dirty="0" err="1"/>
              <a:t>pebelajar</a:t>
            </a:r>
            <a:r>
              <a:rPr lang="en-US" dirty="0"/>
              <a:t>)</a:t>
            </a:r>
          </a:p>
          <a:p>
            <a:r>
              <a:rPr lang="en-US" dirty="0" err="1"/>
              <a:t>Ketersediaan</a:t>
            </a:r>
            <a:r>
              <a:rPr lang="en-US" dirty="0"/>
              <a:t> media</a:t>
            </a:r>
          </a:p>
          <a:p>
            <a:r>
              <a:rPr lang="en-US" dirty="0" err="1"/>
              <a:t>Biaya</a:t>
            </a:r>
            <a:r>
              <a:rPr lang="en-US" dirty="0"/>
              <a:t> </a:t>
            </a:r>
            <a:r>
              <a:rPr lang="en-US" dirty="0" err="1"/>
              <a:t>pengadaan</a:t>
            </a:r>
            <a:endParaRPr lang="en-US" dirty="0"/>
          </a:p>
          <a:p>
            <a:r>
              <a:rPr lang="en-US" dirty="0" err="1"/>
              <a:t>Kualitas</a:t>
            </a:r>
            <a:r>
              <a:rPr lang="en-US" dirty="0"/>
              <a:t> </a:t>
            </a:r>
            <a:r>
              <a:rPr lang="en-US" dirty="0" err="1"/>
              <a:t>Teknis</a:t>
            </a:r>
            <a:endParaRPr lang="en-US" dirty="0"/>
          </a:p>
          <a:p>
            <a:endParaRPr lang="en-ID" dirty="0"/>
          </a:p>
        </p:txBody>
      </p:sp>
    </p:spTree>
    <p:extLst>
      <p:ext uri="{BB962C8B-B14F-4D97-AF65-F5344CB8AC3E}">
        <p14:creationId xmlns:p14="http://schemas.microsoft.com/office/powerpoint/2010/main" val="193317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9C9D9-FF74-4DB2-AB54-31397DDD6C6F}"/>
              </a:ext>
            </a:extLst>
          </p:cNvPr>
          <p:cNvSpPr>
            <a:spLocks noGrp="1"/>
          </p:cNvSpPr>
          <p:nvPr>
            <p:ph type="title"/>
          </p:nvPr>
        </p:nvSpPr>
        <p:spPr/>
        <p:txBody>
          <a:bodyPr/>
          <a:lstStyle/>
          <a:p>
            <a:r>
              <a:rPr lang="en-US" dirty="0" err="1"/>
              <a:t>Prinsip-prinsip</a:t>
            </a:r>
            <a:r>
              <a:rPr lang="en-US" dirty="0"/>
              <a:t> </a:t>
            </a:r>
            <a:r>
              <a:rPr lang="en-US" dirty="0" err="1"/>
              <a:t>umum</a:t>
            </a:r>
            <a:endParaRPr lang="en-US" dirty="0"/>
          </a:p>
        </p:txBody>
      </p:sp>
      <p:sp>
        <p:nvSpPr>
          <p:cNvPr id="3" name="Content Placeholder 2">
            <a:extLst>
              <a:ext uri="{FF2B5EF4-FFF2-40B4-BE49-F238E27FC236}">
                <a16:creationId xmlns:a16="http://schemas.microsoft.com/office/drawing/2014/main" id="{0BE4317B-A717-4698-A7AF-7DE268FBCF00}"/>
              </a:ext>
            </a:extLst>
          </p:cNvPr>
          <p:cNvSpPr>
            <a:spLocks noGrp="1"/>
          </p:cNvSpPr>
          <p:nvPr>
            <p:ph idx="1"/>
          </p:nvPr>
        </p:nvSpPr>
        <p:spPr>
          <a:xfrm>
            <a:off x="1451579" y="2015732"/>
            <a:ext cx="9603275" cy="3886304"/>
          </a:xfrm>
        </p:spPr>
        <p:txBody>
          <a:bodyPr/>
          <a:lstStyle/>
          <a:p>
            <a:pPr marL="457200" indent="-457200">
              <a:buFont typeface="+mj-lt"/>
              <a:buAutoNum type="arabicPeriod"/>
            </a:pPr>
            <a:r>
              <a:rPr lang="en-US" dirty="0" err="1"/>
              <a:t>Tidak</a:t>
            </a:r>
            <a:r>
              <a:rPr lang="en-US" dirty="0"/>
              <a:t> </a:t>
            </a:r>
            <a:r>
              <a:rPr lang="en-US" dirty="0" err="1"/>
              <a:t>ada</a:t>
            </a:r>
            <a:r>
              <a:rPr lang="en-US" dirty="0"/>
              <a:t> media </a:t>
            </a:r>
            <a:r>
              <a:rPr lang="en-US" dirty="0" err="1"/>
              <a:t>pembelajaran</a:t>
            </a:r>
            <a:r>
              <a:rPr lang="en-US" dirty="0"/>
              <a:t> yang </a:t>
            </a:r>
            <a:r>
              <a:rPr lang="en-US" dirty="0" err="1"/>
              <a:t>dapat</a:t>
            </a:r>
            <a:r>
              <a:rPr lang="en-US" dirty="0"/>
              <a:t> </a:t>
            </a:r>
            <a:r>
              <a:rPr lang="en-US" dirty="0" err="1"/>
              <a:t>menggantikan</a:t>
            </a:r>
            <a:r>
              <a:rPr lang="en-US" dirty="0"/>
              <a:t> </a:t>
            </a:r>
            <a:r>
              <a:rPr lang="en-US" dirty="0" err="1"/>
              <a:t>kedudukan</a:t>
            </a:r>
            <a:r>
              <a:rPr lang="en-US" dirty="0"/>
              <a:t> dan </a:t>
            </a:r>
            <a:r>
              <a:rPr lang="en-US" dirty="0" err="1"/>
              <a:t>peranan</a:t>
            </a:r>
            <a:r>
              <a:rPr lang="en-US" dirty="0"/>
              <a:t> guru</a:t>
            </a:r>
          </a:p>
          <a:p>
            <a:pPr marL="457200" indent="-457200">
              <a:buFont typeface="+mj-lt"/>
              <a:buAutoNum type="arabicPeriod"/>
            </a:pPr>
            <a:r>
              <a:rPr lang="en-US" dirty="0" err="1"/>
              <a:t>Tidak</a:t>
            </a:r>
            <a:r>
              <a:rPr lang="en-US" dirty="0"/>
              <a:t> </a:t>
            </a:r>
            <a:r>
              <a:rPr lang="en-US" dirty="0" err="1"/>
              <a:t>ada</a:t>
            </a:r>
            <a:r>
              <a:rPr lang="en-US" dirty="0"/>
              <a:t> media </a:t>
            </a:r>
            <a:r>
              <a:rPr lang="en-US" dirty="0" err="1"/>
              <a:t>pembelajaran</a:t>
            </a:r>
            <a:r>
              <a:rPr lang="en-US" dirty="0"/>
              <a:t> yang paling </a:t>
            </a:r>
            <a:r>
              <a:rPr lang="en-US" dirty="0" err="1"/>
              <a:t>baik</a:t>
            </a:r>
            <a:r>
              <a:rPr lang="en-US" dirty="0"/>
              <a:t> </a:t>
            </a:r>
            <a:r>
              <a:rPr lang="en-US" dirty="0" err="1"/>
              <a:t>untuk</a:t>
            </a:r>
            <a:r>
              <a:rPr lang="en-US" dirty="0"/>
              <a:t> </a:t>
            </a:r>
            <a:r>
              <a:rPr lang="en-US" dirty="0" err="1"/>
              <a:t>mencapai</a:t>
            </a:r>
            <a:r>
              <a:rPr lang="en-US" dirty="0"/>
              <a:t> </a:t>
            </a:r>
            <a:r>
              <a:rPr lang="en-US" dirty="0" err="1"/>
              <a:t>semua</a:t>
            </a:r>
            <a:r>
              <a:rPr lang="en-US" dirty="0"/>
              <a:t> </a:t>
            </a:r>
            <a:r>
              <a:rPr lang="en-US" dirty="0" err="1"/>
              <a:t>jenis</a:t>
            </a:r>
            <a:r>
              <a:rPr lang="en-US" dirty="0"/>
              <a:t> </a:t>
            </a:r>
            <a:r>
              <a:rPr lang="en-US" dirty="0" err="1"/>
              <a:t>pembelajaran</a:t>
            </a:r>
            <a:endParaRPr lang="en-US" dirty="0"/>
          </a:p>
          <a:p>
            <a:pPr marL="457200" indent="-457200">
              <a:buFont typeface="+mj-lt"/>
              <a:buAutoNum type="arabicPeriod"/>
            </a:pPr>
            <a:r>
              <a:rPr lang="en-US" dirty="0"/>
              <a:t>Media </a:t>
            </a:r>
            <a:r>
              <a:rPr lang="en-US" dirty="0" err="1"/>
              <a:t>adalah</a:t>
            </a:r>
            <a:r>
              <a:rPr lang="en-US" dirty="0"/>
              <a:t> </a:t>
            </a:r>
            <a:r>
              <a:rPr lang="en-US" dirty="0" err="1"/>
              <a:t>bagian</a:t>
            </a:r>
            <a:r>
              <a:rPr lang="en-US" dirty="0"/>
              <a:t> integral </a:t>
            </a:r>
            <a:r>
              <a:rPr lang="en-US" dirty="0" err="1"/>
              <a:t>dari</a:t>
            </a:r>
            <a:r>
              <a:rPr lang="en-US" dirty="0"/>
              <a:t> </a:t>
            </a:r>
            <a:r>
              <a:rPr lang="en-US" dirty="0" err="1"/>
              <a:t>sistem</a:t>
            </a:r>
            <a:r>
              <a:rPr lang="en-US" dirty="0"/>
              <a:t> </a:t>
            </a:r>
            <a:r>
              <a:rPr lang="en-US" dirty="0" err="1"/>
              <a:t>pembelajaran</a:t>
            </a:r>
            <a:endParaRPr lang="en-US" dirty="0"/>
          </a:p>
          <a:p>
            <a:pPr marL="457200" indent="-457200">
              <a:buFont typeface="+mj-lt"/>
              <a:buAutoNum type="arabicPeriod"/>
            </a:pPr>
            <a:r>
              <a:rPr lang="en-US" dirty="0" err="1"/>
              <a:t>Apapun</a:t>
            </a:r>
            <a:r>
              <a:rPr lang="en-US" dirty="0"/>
              <a:t> </a:t>
            </a:r>
            <a:r>
              <a:rPr lang="en-US" dirty="0" err="1"/>
              <a:t>medianya</a:t>
            </a:r>
            <a:r>
              <a:rPr lang="en-US" dirty="0"/>
              <a:t>, </a:t>
            </a:r>
            <a:r>
              <a:rPr lang="en-US" dirty="0" err="1"/>
              <a:t>partisipasi</a:t>
            </a:r>
            <a:r>
              <a:rPr lang="en-US" dirty="0"/>
              <a:t> </a:t>
            </a:r>
            <a:r>
              <a:rPr lang="en-US" dirty="0" err="1"/>
              <a:t>aktif</a:t>
            </a:r>
            <a:r>
              <a:rPr lang="en-US" dirty="0"/>
              <a:t> </a:t>
            </a:r>
            <a:r>
              <a:rPr lang="en-US" dirty="0" err="1"/>
              <a:t>dari</a:t>
            </a:r>
            <a:r>
              <a:rPr lang="en-US" dirty="0"/>
              <a:t> </a:t>
            </a:r>
            <a:r>
              <a:rPr lang="en-US" dirty="0" err="1"/>
              <a:t>siswa</a:t>
            </a:r>
            <a:r>
              <a:rPr lang="en-US" dirty="0"/>
              <a:t> (</a:t>
            </a:r>
            <a:r>
              <a:rPr lang="en-US" dirty="0" err="1"/>
              <a:t>pebelajar</a:t>
            </a:r>
            <a:r>
              <a:rPr lang="en-US" dirty="0"/>
              <a:t>) </a:t>
            </a:r>
            <a:r>
              <a:rPr lang="en-US" dirty="0" err="1"/>
              <a:t>harus</a:t>
            </a:r>
            <a:r>
              <a:rPr lang="en-US" dirty="0"/>
              <a:t> </a:t>
            </a:r>
            <a:r>
              <a:rPr lang="en-US" dirty="0" err="1"/>
              <a:t>diutamakan</a:t>
            </a:r>
            <a:endParaRPr lang="en-US" dirty="0"/>
          </a:p>
          <a:p>
            <a:pPr marL="457200" indent="-457200">
              <a:buFont typeface="+mj-lt"/>
              <a:buAutoNum type="arabicPeriod"/>
            </a:pPr>
            <a:r>
              <a:rPr lang="en-US" dirty="0" err="1"/>
              <a:t>Penggunaan</a:t>
            </a:r>
            <a:r>
              <a:rPr lang="en-US" dirty="0"/>
              <a:t> media </a:t>
            </a:r>
            <a:r>
              <a:rPr lang="en-US" dirty="0" err="1"/>
              <a:t>bukan</a:t>
            </a:r>
            <a:r>
              <a:rPr lang="en-US" dirty="0"/>
              <a:t> </a:t>
            </a:r>
            <a:r>
              <a:rPr lang="en-US" dirty="0" err="1"/>
              <a:t>hanya</a:t>
            </a:r>
            <a:r>
              <a:rPr lang="en-US" dirty="0"/>
              <a:t> </a:t>
            </a:r>
            <a:r>
              <a:rPr lang="en-US" dirty="0" err="1"/>
              <a:t>selingan</a:t>
            </a:r>
            <a:r>
              <a:rPr lang="en-US" dirty="0"/>
              <a:t> </a:t>
            </a:r>
            <a:r>
              <a:rPr lang="en-US" dirty="0" err="1"/>
              <a:t>tetapi</a:t>
            </a:r>
            <a:r>
              <a:rPr lang="en-US" dirty="0"/>
              <a:t> </a:t>
            </a:r>
            <a:r>
              <a:rPr lang="en-US" dirty="0" err="1"/>
              <a:t>mempunyai</a:t>
            </a:r>
            <a:r>
              <a:rPr lang="en-US" dirty="0"/>
              <a:t> </a:t>
            </a:r>
            <a:r>
              <a:rPr lang="en-US" dirty="0" err="1"/>
              <a:t>tujuan</a:t>
            </a:r>
            <a:r>
              <a:rPr lang="en-US" dirty="0"/>
              <a:t> yang </a:t>
            </a:r>
            <a:r>
              <a:rPr lang="en-US" dirty="0" err="1"/>
              <a:t>menyatu</a:t>
            </a:r>
            <a:r>
              <a:rPr lang="en-US" dirty="0"/>
              <a:t> </a:t>
            </a:r>
            <a:r>
              <a:rPr lang="en-US" dirty="0" err="1"/>
              <a:t>dengan</a:t>
            </a:r>
            <a:r>
              <a:rPr lang="en-US" dirty="0"/>
              <a:t> </a:t>
            </a:r>
            <a:r>
              <a:rPr lang="en-US" dirty="0" err="1"/>
              <a:t>tujuan</a:t>
            </a:r>
            <a:r>
              <a:rPr lang="en-US" dirty="0"/>
              <a:t> </a:t>
            </a:r>
            <a:r>
              <a:rPr lang="en-US" dirty="0" err="1"/>
              <a:t>pembelajaran</a:t>
            </a:r>
            <a:r>
              <a:rPr lang="en-US" dirty="0"/>
              <a:t> yang </a:t>
            </a:r>
            <a:r>
              <a:rPr lang="en-US" dirty="0" err="1"/>
              <a:t>telah</a:t>
            </a:r>
            <a:r>
              <a:rPr lang="en-US" dirty="0"/>
              <a:t> </a:t>
            </a:r>
            <a:r>
              <a:rPr lang="en-US" dirty="0" err="1"/>
              <a:t>direncanakan</a:t>
            </a: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3135492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A2826-1F5A-4E72-A05E-A066AEADA5C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1C5C02-993F-4ABF-89D3-8E9E389E1413}"/>
              </a:ext>
            </a:extLst>
          </p:cNvPr>
          <p:cNvSpPr>
            <a:spLocks noGrp="1"/>
          </p:cNvSpPr>
          <p:nvPr>
            <p:ph idx="1"/>
          </p:nvPr>
        </p:nvSpPr>
        <p:spPr/>
        <p:txBody>
          <a:bodyPr>
            <a:normAutofit lnSpcReduction="10000"/>
          </a:bodyPr>
          <a:lstStyle/>
          <a:p>
            <a:pPr marL="457200" indent="-457200">
              <a:buFont typeface="+mj-lt"/>
              <a:buAutoNum type="arabicPeriod" startAt="6"/>
            </a:pPr>
            <a:r>
              <a:rPr lang="en-US" dirty="0" err="1"/>
              <a:t>Pemilihan</a:t>
            </a:r>
            <a:r>
              <a:rPr lang="en-US" dirty="0"/>
              <a:t> media </a:t>
            </a:r>
            <a:r>
              <a:rPr lang="en-US" dirty="0" err="1"/>
              <a:t>harus</a:t>
            </a:r>
            <a:r>
              <a:rPr lang="en-US" dirty="0"/>
              <a:t> </a:t>
            </a:r>
            <a:r>
              <a:rPr lang="en-US" dirty="0" err="1"/>
              <a:t>obyektif</a:t>
            </a:r>
            <a:endParaRPr lang="en-US" dirty="0"/>
          </a:p>
          <a:p>
            <a:pPr marL="457200" indent="-457200">
              <a:buFont typeface="+mj-lt"/>
              <a:buAutoNum type="arabicPeriod" startAt="6"/>
            </a:pPr>
            <a:r>
              <a:rPr lang="en-US" dirty="0" err="1"/>
              <a:t>Penggunaan</a:t>
            </a:r>
            <a:r>
              <a:rPr lang="en-US" dirty="0"/>
              <a:t> media yang </a:t>
            </a:r>
            <a:r>
              <a:rPr lang="en-US" dirty="0" err="1"/>
              <a:t>terlalu</a:t>
            </a:r>
            <a:r>
              <a:rPr lang="en-US" dirty="0"/>
              <a:t> </a:t>
            </a:r>
            <a:r>
              <a:rPr lang="en-US" dirty="0" err="1"/>
              <a:t>banyak</a:t>
            </a:r>
            <a:r>
              <a:rPr lang="en-US" dirty="0"/>
              <a:t> </a:t>
            </a:r>
            <a:r>
              <a:rPr lang="en-US" dirty="0" err="1"/>
              <a:t>tidak</a:t>
            </a:r>
            <a:r>
              <a:rPr lang="en-US" dirty="0"/>
              <a:t> </a:t>
            </a:r>
            <a:r>
              <a:rPr lang="en-US" dirty="0" err="1"/>
              <a:t>dianjurkan</a:t>
            </a:r>
            <a:r>
              <a:rPr lang="en-US" dirty="0"/>
              <a:t> pada </a:t>
            </a:r>
            <a:r>
              <a:rPr lang="en-US" dirty="0" err="1"/>
              <a:t>suatu</a:t>
            </a:r>
            <a:r>
              <a:rPr lang="en-US" dirty="0"/>
              <a:t> </a:t>
            </a:r>
            <a:r>
              <a:rPr lang="en-US" dirty="0" err="1"/>
              <a:t>waktu</a:t>
            </a:r>
            <a:endParaRPr lang="en-US" dirty="0"/>
          </a:p>
          <a:p>
            <a:pPr marL="457200" indent="-457200">
              <a:buFont typeface="+mj-lt"/>
              <a:buAutoNum type="arabicPeriod" startAt="6"/>
            </a:pPr>
            <a:r>
              <a:rPr lang="en-US" dirty="0" err="1"/>
              <a:t>Kebaikan</a:t>
            </a:r>
            <a:r>
              <a:rPr lang="en-US" dirty="0"/>
              <a:t> dan </a:t>
            </a:r>
            <a:r>
              <a:rPr lang="en-US" dirty="0" err="1"/>
              <a:t>keburukan</a:t>
            </a:r>
            <a:r>
              <a:rPr lang="en-US" dirty="0"/>
              <a:t> </a:t>
            </a:r>
            <a:r>
              <a:rPr lang="en-US" dirty="0" err="1"/>
              <a:t>tidak</a:t>
            </a:r>
            <a:r>
              <a:rPr lang="en-US" dirty="0"/>
              <a:t> </a:t>
            </a:r>
            <a:r>
              <a:rPr lang="en-US" dirty="0" err="1"/>
              <a:t>hanya</a:t>
            </a:r>
            <a:r>
              <a:rPr lang="en-US" dirty="0"/>
              <a:t> pada </a:t>
            </a:r>
            <a:r>
              <a:rPr lang="en-US" dirty="0" err="1"/>
              <a:t>kekongkritan</a:t>
            </a:r>
            <a:r>
              <a:rPr lang="en-US" dirty="0"/>
              <a:t> dan </a:t>
            </a:r>
            <a:r>
              <a:rPr lang="en-US" dirty="0" err="1"/>
              <a:t>keabstrakannya</a:t>
            </a:r>
            <a:r>
              <a:rPr lang="en-US" dirty="0"/>
              <a:t>, </a:t>
            </a:r>
            <a:r>
              <a:rPr lang="en-US" dirty="0" err="1"/>
              <a:t>tetapi</a:t>
            </a:r>
            <a:r>
              <a:rPr lang="en-US" dirty="0"/>
              <a:t> </a:t>
            </a:r>
            <a:r>
              <a:rPr lang="en-US" dirty="0" err="1"/>
              <a:t>karakteristiknya</a:t>
            </a:r>
            <a:r>
              <a:rPr lang="en-US" dirty="0"/>
              <a:t> </a:t>
            </a:r>
            <a:r>
              <a:rPr lang="en-US" dirty="0" err="1"/>
              <a:t>harus</a:t>
            </a:r>
            <a:r>
              <a:rPr lang="en-US" dirty="0"/>
              <a:t> </a:t>
            </a:r>
            <a:r>
              <a:rPr lang="en-US" dirty="0" err="1"/>
              <a:t>dipahami</a:t>
            </a:r>
            <a:r>
              <a:rPr lang="en-US" dirty="0"/>
              <a:t> oleh yang </a:t>
            </a:r>
            <a:r>
              <a:rPr lang="en-US" dirty="0" err="1"/>
              <a:t>menyampaikan</a:t>
            </a:r>
            <a:r>
              <a:rPr lang="en-US" dirty="0"/>
              <a:t> (guru, tutor, </a:t>
            </a:r>
            <a:r>
              <a:rPr lang="en-US" dirty="0" err="1"/>
              <a:t>dosen</a:t>
            </a:r>
            <a:r>
              <a:rPr lang="en-US" dirty="0"/>
              <a:t>, </a:t>
            </a:r>
            <a:r>
              <a:rPr lang="en-US" dirty="0" err="1"/>
              <a:t>instruktur</a:t>
            </a:r>
            <a:r>
              <a:rPr lang="en-US" dirty="0"/>
              <a:t> </a:t>
            </a:r>
            <a:r>
              <a:rPr lang="en-US" dirty="0" err="1"/>
              <a:t>dsb</a:t>
            </a:r>
            <a:r>
              <a:rPr lang="en-US" dirty="0"/>
              <a:t>)</a:t>
            </a:r>
          </a:p>
          <a:p>
            <a:pPr marL="457200" indent="-457200">
              <a:buFont typeface="+mj-lt"/>
              <a:buAutoNum type="arabicPeriod" startAt="6"/>
            </a:pPr>
            <a:r>
              <a:rPr lang="en-US" dirty="0" err="1"/>
              <a:t>Pembelajar</a:t>
            </a:r>
            <a:r>
              <a:rPr lang="en-US" dirty="0"/>
              <a:t> (guru, tutor </a:t>
            </a:r>
            <a:r>
              <a:rPr lang="en-US" dirty="0" err="1"/>
              <a:t>dsbnya</a:t>
            </a:r>
            <a:r>
              <a:rPr lang="en-US" dirty="0"/>
              <a:t>) </a:t>
            </a:r>
            <a:r>
              <a:rPr lang="en-US" dirty="0" err="1"/>
              <a:t>harus</a:t>
            </a:r>
            <a:r>
              <a:rPr lang="en-US" dirty="0"/>
              <a:t> </a:t>
            </a:r>
            <a:r>
              <a:rPr lang="en-US" dirty="0" err="1"/>
              <a:t>mengenal</a:t>
            </a:r>
            <a:r>
              <a:rPr lang="en-US" dirty="0"/>
              <a:t> </a:t>
            </a:r>
            <a:r>
              <a:rPr lang="en-US" dirty="0" err="1"/>
              <a:t>betul</a:t>
            </a:r>
            <a:r>
              <a:rPr lang="en-US" dirty="0"/>
              <a:t> media </a:t>
            </a:r>
            <a:r>
              <a:rPr lang="en-US" dirty="0" err="1"/>
              <a:t>pembelajarannya</a:t>
            </a:r>
            <a:endParaRPr lang="en-US" dirty="0"/>
          </a:p>
          <a:p>
            <a:pPr marL="457200" indent="-457200">
              <a:buFont typeface="+mj-lt"/>
              <a:buAutoNum type="arabicPeriod" startAt="6"/>
            </a:pPr>
            <a:r>
              <a:rPr lang="en-US" dirty="0"/>
              <a:t>Media </a:t>
            </a:r>
            <a:r>
              <a:rPr lang="en-US" dirty="0" err="1"/>
              <a:t>harus</a:t>
            </a:r>
            <a:r>
              <a:rPr lang="en-US" dirty="0"/>
              <a:t> </a:t>
            </a:r>
            <a:r>
              <a:rPr lang="en-US" dirty="0" err="1"/>
              <a:t>dipersiapkan</a:t>
            </a:r>
            <a:r>
              <a:rPr lang="en-US" dirty="0"/>
              <a:t> </a:t>
            </a:r>
            <a:r>
              <a:rPr lang="en-US" dirty="0" err="1"/>
              <a:t>dengan</a:t>
            </a:r>
            <a:r>
              <a:rPr lang="en-US" dirty="0"/>
              <a:t> </a:t>
            </a:r>
            <a:r>
              <a:rPr lang="en-US" dirty="0" err="1"/>
              <a:t>cermat</a:t>
            </a:r>
            <a:r>
              <a:rPr lang="en-US" dirty="0"/>
              <a:t>, </a:t>
            </a:r>
            <a:r>
              <a:rPr lang="en-US" dirty="0" err="1"/>
              <a:t>teliti</a:t>
            </a:r>
            <a:r>
              <a:rPr lang="en-US" dirty="0"/>
              <a:t> dan </a:t>
            </a:r>
            <a:r>
              <a:rPr lang="en-US" dirty="0" err="1"/>
              <a:t>matang</a:t>
            </a:r>
            <a:r>
              <a:rPr lang="en-US" dirty="0"/>
              <a:t> </a:t>
            </a:r>
            <a:r>
              <a:rPr lang="en-US" dirty="0" err="1"/>
              <a:t>untuk</a:t>
            </a:r>
            <a:r>
              <a:rPr lang="en-US" dirty="0"/>
              <a:t> </a:t>
            </a:r>
            <a:r>
              <a:rPr lang="en-US" dirty="0" err="1"/>
              <a:t>mencapai</a:t>
            </a:r>
            <a:r>
              <a:rPr lang="en-US" dirty="0"/>
              <a:t> </a:t>
            </a:r>
            <a:r>
              <a:rPr lang="en-US" dirty="0" err="1"/>
              <a:t>hasil</a:t>
            </a:r>
            <a:r>
              <a:rPr lang="en-US" dirty="0"/>
              <a:t> yang optimal</a:t>
            </a:r>
          </a:p>
        </p:txBody>
      </p:sp>
    </p:spTree>
    <p:extLst>
      <p:ext uri="{BB962C8B-B14F-4D97-AF65-F5344CB8AC3E}">
        <p14:creationId xmlns:p14="http://schemas.microsoft.com/office/powerpoint/2010/main" val="2181806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6745D-532B-4521-9920-B5D12F77EB07}"/>
              </a:ext>
            </a:extLst>
          </p:cNvPr>
          <p:cNvSpPr>
            <a:spLocks noGrp="1"/>
          </p:cNvSpPr>
          <p:nvPr>
            <p:ph type="ctrTitle"/>
          </p:nvPr>
        </p:nvSpPr>
        <p:spPr>
          <a:xfrm>
            <a:off x="2417779" y="802298"/>
            <a:ext cx="8845966" cy="2541431"/>
          </a:xfrm>
        </p:spPr>
        <p:txBody>
          <a:bodyPr/>
          <a:lstStyle/>
          <a:p>
            <a:r>
              <a:rPr lang="en-US" dirty="0"/>
              <a:t>TAMAT</a:t>
            </a:r>
            <a:endParaRPr lang="en-ID" dirty="0"/>
          </a:p>
        </p:txBody>
      </p:sp>
      <p:sp>
        <p:nvSpPr>
          <p:cNvPr id="3" name="Subtitle 2">
            <a:extLst>
              <a:ext uri="{FF2B5EF4-FFF2-40B4-BE49-F238E27FC236}">
                <a16:creationId xmlns:a16="http://schemas.microsoft.com/office/drawing/2014/main" id="{24AA43CA-6354-4D02-9794-605AE535325B}"/>
              </a:ext>
            </a:extLst>
          </p:cNvPr>
          <p:cNvSpPr>
            <a:spLocks noGrp="1"/>
          </p:cNvSpPr>
          <p:nvPr>
            <p:ph type="subTitle" idx="1"/>
          </p:nvPr>
        </p:nvSpPr>
        <p:spPr>
          <a:xfrm>
            <a:off x="2417779" y="3531204"/>
            <a:ext cx="8845965" cy="977621"/>
          </a:xfrm>
        </p:spPr>
        <p:txBody>
          <a:bodyPr>
            <a:normAutofit/>
          </a:bodyPr>
          <a:lstStyle/>
          <a:p>
            <a:r>
              <a:rPr lang="en-US" sz="2800"/>
              <a:t>Fungsi</a:t>
            </a:r>
            <a:endParaRPr lang="en-ID" sz="2800" dirty="0"/>
          </a:p>
        </p:txBody>
      </p:sp>
    </p:spTree>
    <p:extLst>
      <p:ext uri="{BB962C8B-B14F-4D97-AF65-F5344CB8AC3E}">
        <p14:creationId xmlns:p14="http://schemas.microsoft.com/office/powerpoint/2010/main" val="2562887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asil gambar untuk komponen pembelajaran">
            <a:extLst>
              <a:ext uri="{FF2B5EF4-FFF2-40B4-BE49-F238E27FC236}">
                <a16:creationId xmlns:a16="http://schemas.microsoft.com/office/drawing/2014/main" id="{5BA1A4F6-44BF-4387-910D-9202ECD5EE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101" y="152400"/>
            <a:ext cx="10353798" cy="5798127"/>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a:extLst>
              <a:ext uri="{FF2B5EF4-FFF2-40B4-BE49-F238E27FC236}">
                <a16:creationId xmlns:a16="http://schemas.microsoft.com/office/drawing/2014/main" id="{010DC76C-0311-4B12-9B2C-59E6984E901C}"/>
              </a:ext>
            </a:extLst>
          </p:cNvPr>
          <p:cNvSpPr/>
          <p:nvPr/>
        </p:nvSpPr>
        <p:spPr>
          <a:xfrm>
            <a:off x="8562107" y="651165"/>
            <a:ext cx="144087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Oval 4">
            <a:extLst>
              <a:ext uri="{FF2B5EF4-FFF2-40B4-BE49-F238E27FC236}">
                <a16:creationId xmlns:a16="http://schemas.microsoft.com/office/drawing/2014/main" id="{76A24B61-4F35-4622-B35A-87D24B72FDF4}"/>
              </a:ext>
            </a:extLst>
          </p:cNvPr>
          <p:cNvSpPr/>
          <p:nvPr/>
        </p:nvSpPr>
        <p:spPr>
          <a:xfrm>
            <a:off x="5250872" y="277090"/>
            <a:ext cx="1676402" cy="845128"/>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7" name="Oval 6">
            <a:extLst>
              <a:ext uri="{FF2B5EF4-FFF2-40B4-BE49-F238E27FC236}">
                <a16:creationId xmlns:a16="http://schemas.microsoft.com/office/drawing/2014/main" id="{5EA224E8-3ACE-4651-B27A-8A6899592658}"/>
              </a:ext>
            </a:extLst>
          </p:cNvPr>
          <p:cNvSpPr/>
          <p:nvPr/>
        </p:nvSpPr>
        <p:spPr>
          <a:xfrm>
            <a:off x="9462652" y="2729347"/>
            <a:ext cx="167640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8" name="Oval 7">
            <a:extLst>
              <a:ext uri="{FF2B5EF4-FFF2-40B4-BE49-F238E27FC236}">
                <a16:creationId xmlns:a16="http://schemas.microsoft.com/office/drawing/2014/main" id="{3600A9C2-4817-41B3-B62F-D4D83986EC14}"/>
              </a:ext>
            </a:extLst>
          </p:cNvPr>
          <p:cNvSpPr/>
          <p:nvPr/>
        </p:nvSpPr>
        <p:spPr>
          <a:xfrm>
            <a:off x="7426033" y="4946074"/>
            <a:ext cx="167640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9" name="Oval 8">
            <a:extLst>
              <a:ext uri="{FF2B5EF4-FFF2-40B4-BE49-F238E27FC236}">
                <a16:creationId xmlns:a16="http://schemas.microsoft.com/office/drawing/2014/main" id="{9CCDCA51-6B76-4DA6-8CB6-4AFEA1C1AFFB}"/>
              </a:ext>
            </a:extLst>
          </p:cNvPr>
          <p:cNvSpPr/>
          <p:nvPr/>
        </p:nvSpPr>
        <p:spPr>
          <a:xfrm>
            <a:off x="3054926" y="4921830"/>
            <a:ext cx="167640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0" name="Oval 9">
            <a:extLst>
              <a:ext uri="{FF2B5EF4-FFF2-40B4-BE49-F238E27FC236}">
                <a16:creationId xmlns:a16="http://schemas.microsoft.com/office/drawing/2014/main" id="{00F61184-0F06-41B1-A34A-A9E32F6C4129}"/>
              </a:ext>
            </a:extLst>
          </p:cNvPr>
          <p:cNvSpPr/>
          <p:nvPr/>
        </p:nvSpPr>
        <p:spPr>
          <a:xfrm>
            <a:off x="1052945" y="2706835"/>
            <a:ext cx="167640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Oval 10">
            <a:extLst>
              <a:ext uri="{FF2B5EF4-FFF2-40B4-BE49-F238E27FC236}">
                <a16:creationId xmlns:a16="http://schemas.microsoft.com/office/drawing/2014/main" id="{3A4A9BFE-D27E-438E-A349-D16C50BEBA60}"/>
              </a:ext>
            </a:extLst>
          </p:cNvPr>
          <p:cNvSpPr/>
          <p:nvPr/>
        </p:nvSpPr>
        <p:spPr>
          <a:xfrm>
            <a:off x="2068902" y="651165"/>
            <a:ext cx="1676403" cy="84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2765157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7" grpId="1" animBg="1"/>
      <p:bldP spid="8" grpId="0" animBg="1"/>
      <p:bldP spid="9" grpId="0" animBg="1"/>
      <p:bldP spid="10"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7C5D9-AE12-4CF4-8BC9-970A08C8532C}"/>
              </a:ext>
            </a:extLst>
          </p:cNvPr>
          <p:cNvSpPr>
            <a:spLocks noGrp="1"/>
          </p:cNvSpPr>
          <p:nvPr>
            <p:ph type="title"/>
          </p:nvPr>
        </p:nvSpPr>
        <p:spPr>
          <a:xfrm>
            <a:off x="1451524" y="836142"/>
            <a:ext cx="9603275" cy="556095"/>
          </a:xfrm>
        </p:spPr>
        <p:txBody>
          <a:bodyPr/>
          <a:lstStyle/>
          <a:p>
            <a:r>
              <a:rPr lang="en-US" dirty="0"/>
              <a:t>Bagan Proses </a:t>
            </a:r>
            <a:r>
              <a:rPr lang="en-US" dirty="0" err="1"/>
              <a:t>Komunikasi</a:t>
            </a:r>
            <a:endParaRPr lang="en-US" dirty="0"/>
          </a:p>
        </p:txBody>
      </p:sp>
      <p:pic>
        <p:nvPicPr>
          <p:cNvPr id="5" name="Content Placeholder 4">
            <a:extLst>
              <a:ext uri="{FF2B5EF4-FFF2-40B4-BE49-F238E27FC236}">
                <a16:creationId xmlns:a16="http://schemas.microsoft.com/office/drawing/2014/main" id="{ECB64BF6-7090-478C-99E0-EC5DA22104E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6058" y="2006499"/>
            <a:ext cx="8262187" cy="4015359"/>
          </a:xfrm>
        </p:spPr>
      </p:pic>
    </p:spTree>
    <p:extLst>
      <p:ext uri="{BB962C8B-B14F-4D97-AF65-F5344CB8AC3E}">
        <p14:creationId xmlns:p14="http://schemas.microsoft.com/office/powerpoint/2010/main" val="4067173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9FF9-F013-4BB6-B3EB-3155D4014B52}"/>
              </a:ext>
            </a:extLst>
          </p:cNvPr>
          <p:cNvSpPr>
            <a:spLocks noGrp="1"/>
          </p:cNvSpPr>
          <p:nvPr>
            <p:ph type="title"/>
          </p:nvPr>
        </p:nvSpPr>
        <p:spPr/>
        <p:txBody>
          <a:bodyPr/>
          <a:lstStyle/>
          <a:p>
            <a:r>
              <a:rPr lang="en-US" dirty="0" err="1"/>
              <a:t>Definisi</a:t>
            </a:r>
            <a:r>
              <a:rPr lang="en-US" dirty="0"/>
              <a:t> Media </a:t>
            </a:r>
            <a:r>
              <a:rPr lang="en-US" dirty="0" err="1"/>
              <a:t>pembelajaran</a:t>
            </a:r>
            <a:br>
              <a:rPr lang="en-US" dirty="0"/>
            </a:br>
            <a:r>
              <a:rPr lang="en-US" dirty="0"/>
              <a:t>(</a:t>
            </a:r>
            <a:r>
              <a:rPr lang="en-US" dirty="0" err="1"/>
              <a:t>etimologis</a:t>
            </a:r>
            <a:r>
              <a:rPr lang="en-US" dirty="0"/>
              <a:t>)</a:t>
            </a:r>
            <a:endParaRPr lang="en-ID" dirty="0"/>
          </a:p>
        </p:txBody>
      </p:sp>
      <p:sp>
        <p:nvSpPr>
          <p:cNvPr id="3" name="Content Placeholder 2">
            <a:extLst>
              <a:ext uri="{FF2B5EF4-FFF2-40B4-BE49-F238E27FC236}">
                <a16:creationId xmlns:a16="http://schemas.microsoft.com/office/drawing/2014/main" id="{F935C609-D5F4-4539-8DE1-B0A139FA3D37}"/>
              </a:ext>
            </a:extLst>
          </p:cNvPr>
          <p:cNvSpPr>
            <a:spLocks noGrp="1"/>
          </p:cNvSpPr>
          <p:nvPr>
            <p:ph idx="1"/>
          </p:nvPr>
        </p:nvSpPr>
        <p:spPr/>
        <p:txBody>
          <a:bodyPr>
            <a:normAutofit lnSpcReduction="10000"/>
          </a:bodyPr>
          <a:lstStyle/>
          <a:p>
            <a:r>
              <a:rPr lang="en-US" sz="2800" dirty="0" err="1"/>
              <a:t>Aspek</a:t>
            </a:r>
            <a:r>
              <a:rPr lang="en-US" sz="2800" dirty="0"/>
              <a:t> </a:t>
            </a:r>
            <a:r>
              <a:rPr lang="en-US" sz="2800" dirty="0" err="1"/>
              <a:t>Linguistik</a:t>
            </a:r>
            <a:r>
              <a:rPr lang="en-US" sz="2800" dirty="0"/>
              <a:t> </a:t>
            </a:r>
            <a:r>
              <a:rPr lang="en-US" sz="2800" dirty="0" err="1"/>
              <a:t>leksikal</a:t>
            </a:r>
            <a:endParaRPr lang="en-US" sz="2800" dirty="0"/>
          </a:p>
          <a:p>
            <a:r>
              <a:rPr lang="en-US" sz="2800" dirty="0"/>
              <a:t>Media </a:t>
            </a:r>
            <a:r>
              <a:rPr lang="en-US" sz="2800" dirty="0">
                <a:sym typeface="Wingdings" panose="05000000000000000000" pitchFamily="2" charset="2"/>
              </a:rPr>
              <a:t> Medius (</a:t>
            </a:r>
            <a:r>
              <a:rPr lang="en-US" sz="2800" dirty="0" err="1">
                <a:sym typeface="Wingdings" panose="05000000000000000000" pitchFamily="2" charset="2"/>
              </a:rPr>
              <a:t>latin</a:t>
            </a:r>
            <a:r>
              <a:rPr lang="en-US" sz="2800" dirty="0">
                <a:sym typeface="Wingdings" panose="05000000000000000000" pitchFamily="2" charset="2"/>
              </a:rPr>
              <a:t>) </a:t>
            </a:r>
            <a:r>
              <a:rPr lang="en-US" sz="2800" dirty="0" err="1">
                <a:sym typeface="Wingdings" panose="05000000000000000000" pitchFamily="2" charset="2"/>
              </a:rPr>
              <a:t>bentuk</a:t>
            </a:r>
            <a:r>
              <a:rPr lang="en-US" sz="2800" dirty="0">
                <a:sym typeface="Wingdings" panose="05000000000000000000" pitchFamily="2" charset="2"/>
              </a:rPr>
              <a:t> </a:t>
            </a:r>
            <a:r>
              <a:rPr lang="en-US" sz="2800" dirty="0" err="1">
                <a:sym typeface="Wingdings" panose="05000000000000000000" pitchFamily="2" charset="2"/>
              </a:rPr>
              <a:t>jamak</a:t>
            </a:r>
            <a:endParaRPr lang="en-US" sz="2800" dirty="0">
              <a:sym typeface="Wingdings" panose="05000000000000000000" pitchFamily="2" charset="2"/>
            </a:endParaRPr>
          </a:p>
          <a:p>
            <a:r>
              <a:rPr lang="en-US" sz="2800" dirty="0">
                <a:sym typeface="Wingdings" panose="05000000000000000000" pitchFamily="2" charset="2"/>
              </a:rPr>
              <a:t>Medium  </a:t>
            </a:r>
            <a:r>
              <a:rPr lang="en-US" sz="2800" dirty="0" err="1">
                <a:sym typeface="Wingdings" panose="05000000000000000000" pitchFamily="2" charset="2"/>
              </a:rPr>
              <a:t>bentuk</a:t>
            </a:r>
            <a:r>
              <a:rPr lang="en-US" sz="2800" dirty="0">
                <a:sym typeface="Wingdings" panose="05000000000000000000" pitchFamily="2" charset="2"/>
              </a:rPr>
              <a:t> </a:t>
            </a:r>
            <a:r>
              <a:rPr lang="en-US" sz="2800" dirty="0" err="1">
                <a:sym typeface="Wingdings" panose="05000000000000000000" pitchFamily="2" charset="2"/>
              </a:rPr>
              <a:t>tunggal</a:t>
            </a:r>
            <a:endParaRPr lang="en-US" sz="2800" dirty="0">
              <a:sym typeface="Wingdings" panose="05000000000000000000" pitchFamily="2" charset="2"/>
            </a:endParaRPr>
          </a:p>
          <a:p>
            <a:r>
              <a:rPr lang="en-US" sz="2800" dirty="0" err="1">
                <a:sym typeface="Wingdings" panose="05000000000000000000" pitchFamily="2" charset="2"/>
              </a:rPr>
              <a:t>Perantara</a:t>
            </a:r>
            <a:r>
              <a:rPr lang="en-US" sz="2800" dirty="0">
                <a:sym typeface="Wingdings" panose="05000000000000000000" pitchFamily="2" charset="2"/>
              </a:rPr>
              <a:t> </a:t>
            </a:r>
            <a:r>
              <a:rPr lang="en-US" sz="2800" dirty="0" err="1">
                <a:sym typeface="Wingdings" panose="05000000000000000000" pitchFamily="2" charset="2"/>
              </a:rPr>
              <a:t>atau</a:t>
            </a:r>
            <a:r>
              <a:rPr lang="en-US" sz="2800" dirty="0">
                <a:sym typeface="Wingdings" panose="05000000000000000000" pitchFamily="2" charset="2"/>
              </a:rPr>
              <a:t> </a:t>
            </a:r>
            <a:r>
              <a:rPr lang="en-US" sz="2800" dirty="0" err="1">
                <a:sym typeface="Wingdings" panose="05000000000000000000" pitchFamily="2" charset="2"/>
              </a:rPr>
              <a:t>pengantar</a:t>
            </a:r>
            <a:endParaRPr lang="en-US" sz="2800" dirty="0">
              <a:sym typeface="Wingdings" panose="05000000000000000000" pitchFamily="2" charset="2"/>
            </a:endParaRPr>
          </a:p>
          <a:p>
            <a:r>
              <a:rPr lang="en-US" sz="2800" dirty="0">
                <a:sym typeface="Wingdings" panose="05000000000000000000" pitchFamily="2" charset="2"/>
              </a:rPr>
              <a:t>Media </a:t>
            </a:r>
            <a:r>
              <a:rPr lang="en-US" sz="2800" dirty="0" err="1">
                <a:sym typeface="Wingdings" panose="05000000000000000000" pitchFamily="2" charset="2"/>
              </a:rPr>
              <a:t>Pembelajaran</a:t>
            </a:r>
            <a:r>
              <a:rPr lang="en-US" sz="2800" dirty="0">
                <a:sym typeface="Wingdings" panose="05000000000000000000" pitchFamily="2" charset="2"/>
              </a:rPr>
              <a:t>  </a:t>
            </a:r>
            <a:r>
              <a:rPr lang="en-US" sz="2800" dirty="0" err="1">
                <a:sym typeface="Wingdings" panose="05000000000000000000" pitchFamily="2" charset="2"/>
              </a:rPr>
              <a:t>perantara</a:t>
            </a:r>
            <a:r>
              <a:rPr lang="en-US" sz="2800" dirty="0">
                <a:sym typeface="Wingdings" panose="05000000000000000000" pitchFamily="2" charset="2"/>
              </a:rPr>
              <a:t> </a:t>
            </a:r>
            <a:r>
              <a:rPr lang="en-US" sz="2800" dirty="0" err="1">
                <a:sym typeface="Wingdings" panose="05000000000000000000" pitchFamily="2" charset="2"/>
              </a:rPr>
              <a:t>atau</a:t>
            </a:r>
            <a:r>
              <a:rPr lang="en-US" sz="2800" dirty="0">
                <a:sym typeface="Wingdings" panose="05000000000000000000" pitchFamily="2" charset="2"/>
              </a:rPr>
              <a:t> </a:t>
            </a:r>
            <a:r>
              <a:rPr lang="en-US" sz="2800" dirty="0" err="1">
                <a:sym typeface="Wingdings" panose="05000000000000000000" pitchFamily="2" charset="2"/>
              </a:rPr>
              <a:t>pengantar</a:t>
            </a:r>
            <a:r>
              <a:rPr lang="en-US" sz="2800" dirty="0">
                <a:sym typeface="Wingdings" panose="05000000000000000000" pitchFamily="2" charset="2"/>
              </a:rPr>
              <a:t> </a:t>
            </a:r>
            <a:r>
              <a:rPr lang="en-US" sz="2800" dirty="0" err="1">
                <a:sym typeface="Wingdings" panose="05000000000000000000" pitchFamily="2" charset="2"/>
              </a:rPr>
              <a:t>pesan-pesan</a:t>
            </a:r>
            <a:r>
              <a:rPr lang="en-US" sz="2800" dirty="0">
                <a:sym typeface="Wingdings" panose="05000000000000000000" pitchFamily="2" charset="2"/>
              </a:rPr>
              <a:t> </a:t>
            </a:r>
            <a:r>
              <a:rPr lang="en-US" sz="2800" dirty="0" err="1">
                <a:sym typeface="Wingdings" panose="05000000000000000000" pitchFamily="2" charset="2"/>
              </a:rPr>
              <a:t>pembelajaran</a:t>
            </a:r>
            <a:endParaRPr lang="en-ID" sz="2800" dirty="0"/>
          </a:p>
        </p:txBody>
      </p:sp>
    </p:spTree>
    <p:extLst>
      <p:ext uri="{BB962C8B-B14F-4D97-AF65-F5344CB8AC3E}">
        <p14:creationId xmlns:p14="http://schemas.microsoft.com/office/powerpoint/2010/main" val="1380097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BF22B-1BC4-4B27-A1C8-0E8CD8136239}"/>
              </a:ext>
            </a:extLst>
          </p:cNvPr>
          <p:cNvSpPr>
            <a:spLocks noGrp="1"/>
          </p:cNvSpPr>
          <p:nvPr>
            <p:ph type="title"/>
          </p:nvPr>
        </p:nvSpPr>
        <p:spPr/>
        <p:txBody>
          <a:bodyPr/>
          <a:lstStyle/>
          <a:p>
            <a:r>
              <a:rPr lang="en-US" dirty="0"/>
              <a:t>Gerlach &amp; Ely (1971)</a:t>
            </a:r>
            <a:endParaRPr lang="en-ID" dirty="0"/>
          </a:p>
        </p:txBody>
      </p:sp>
      <p:sp>
        <p:nvSpPr>
          <p:cNvPr id="3" name="Content Placeholder 2">
            <a:extLst>
              <a:ext uri="{FF2B5EF4-FFF2-40B4-BE49-F238E27FC236}">
                <a16:creationId xmlns:a16="http://schemas.microsoft.com/office/drawing/2014/main" id="{C55ABAEF-DD0E-4E8F-B15F-D4EFE24674CE}"/>
              </a:ext>
            </a:extLst>
          </p:cNvPr>
          <p:cNvSpPr>
            <a:spLocks noGrp="1"/>
          </p:cNvSpPr>
          <p:nvPr>
            <p:ph idx="1"/>
          </p:nvPr>
        </p:nvSpPr>
        <p:spPr/>
        <p:txBody>
          <a:bodyPr>
            <a:normAutofit/>
          </a:bodyPr>
          <a:lstStyle/>
          <a:p>
            <a:r>
              <a:rPr lang="en-US" sz="3200" dirty="0" err="1"/>
              <a:t>Alat-alat</a:t>
            </a:r>
            <a:r>
              <a:rPr lang="en-US" sz="3200" dirty="0"/>
              <a:t> </a:t>
            </a:r>
            <a:r>
              <a:rPr lang="en-US" sz="3200" dirty="0" err="1"/>
              <a:t>grafis</a:t>
            </a:r>
            <a:r>
              <a:rPr lang="en-US" sz="3200" dirty="0"/>
              <a:t>, </a:t>
            </a:r>
            <a:r>
              <a:rPr lang="en-US" sz="3200" dirty="0" err="1"/>
              <a:t>fotografis</a:t>
            </a:r>
            <a:r>
              <a:rPr lang="en-US" sz="3200" dirty="0"/>
              <a:t>, </a:t>
            </a:r>
            <a:r>
              <a:rPr lang="en-US" sz="3200" dirty="0" err="1"/>
              <a:t>atau</a:t>
            </a:r>
            <a:r>
              <a:rPr lang="en-US" sz="3200" dirty="0"/>
              <a:t> </a:t>
            </a:r>
            <a:r>
              <a:rPr lang="en-US" sz="3200" dirty="0" err="1"/>
              <a:t>elektronis</a:t>
            </a:r>
            <a:r>
              <a:rPr lang="en-US" sz="3200" dirty="0"/>
              <a:t> yang </a:t>
            </a:r>
            <a:r>
              <a:rPr lang="en-US" sz="3200" dirty="0" err="1"/>
              <a:t>membantu</a:t>
            </a:r>
            <a:r>
              <a:rPr lang="en-US" sz="3200" dirty="0"/>
              <a:t> </a:t>
            </a:r>
            <a:r>
              <a:rPr lang="en-US" sz="3200" dirty="0" err="1"/>
              <a:t>dalam</a:t>
            </a:r>
            <a:r>
              <a:rPr lang="en-US" sz="3200" dirty="0"/>
              <a:t> </a:t>
            </a:r>
            <a:r>
              <a:rPr lang="en-US" sz="3200" dirty="0" err="1"/>
              <a:t>menangkap</a:t>
            </a:r>
            <a:r>
              <a:rPr lang="en-US" sz="3200" dirty="0"/>
              <a:t>, </a:t>
            </a:r>
            <a:r>
              <a:rPr lang="en-US" sz="3200" dirty="0" err="1"/>
              <a:t>memproses</a:t>
            </a:r>
            <a:r>
              <a:rPr lang="en-US" sz="3200" dirty="0"/>
              <a:t> dan </a:t>
            </a:r>
            <a:r>
              <a:rPr lang="en-US" sz="3200" dirty="0" err="1"/>
              <a:t>menyusun</a:t>
            </a:r>
            <a:r>
              <a:rPr lang="en-US" sz="3200" dirty="0"/>
              <a:t> </a:t>
            </a:r>
            <a:r>
              <a:rPr lang="en-US" sz="3200" dirty="0" err="1"/>
              <a:t>kembali</a:t>
            </a:r>
            <a:r>
              <a:rPr lang="en-US" sz="3200" dirty="0"/>
              <a:t> </a:t>
            </a:r>
            <a:r>
              <a:rPr lang="en-US" sz="3200" dirty="0" err="1"/>
              <a:t>informasi</a:t>
            </a:r>
            <a:r>
              <a:rPr lang="en-US" sz="3200" dirty="0"/>
              <a:t> visual </a:t>
            </a:r>
            <a:r>
              <a:rPr lang="en-US" sz="3200" dirty="0" err="1"/>
              <a:t>atau</a:t>
            </a:r>
            <a:r>
              <a:rPr lang="en-US" sz="3200" dirty="0"/>
              <a:t> verbal</a:t>
            </a:r>
            <a:endParaRPr lang="en-ID" sz="3200" dirty="0"/>
          </a:p>
        </p:txBody>
      </p:sp>
    </p:spTree>
    <p:extLst>
      <p:ext uri="{BB962C8B-B14F-4D97-AF65-F5344CB8AC3E}">
        <p14:creationId xmlns:p14="http://schemas.microsoft.com/office/powerpoint/2010/main" val="210416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32EF9-6507-43D2-87B9-0D520F61A33A}"/>
              </a:ext>
            </a:extLst>
          </p:cNvPr>
          <p:cNvSpPr>
            <a:spLocks noGrp="1"/>
          </p:cNvSpPr>
          <p:nvPr>
            <p:ph type="title"/>
          </p:nvPr>
        </p:nvSpPr>
        <p:spPr/>
        <p:txBody>
          <a:bodyPr/>
          <a:lstStyle/>
          <a:p>
            <a:r>
              <a:rPr lang="en-US" dirty="0" err="1"/>
              <a:t>Heinich</a:t>
            </a:r>
            <a:r>
              <a:rPr lang="en-US" dirty="0"/>
              <a:t> </a:t>
            </a:r>
            <a:r>
              <a:rPr lang="en-US" dirty="0" err="1"/>
              <a:t>dkk</a:t>
            </a:r>
            <a:r>
              <a:rPr lang="en-US" dirty="0"/>
              <a:t> (1985)</a:t>
            </a:r>
            <a:endParaRPr lang="en-ID" dirty="0"/>
          </a:p>
        </p:txBody>
      </p:sp>
      <p:sp>
        <p:nvSpPr>
          <p:cNvPr id="3" name="Content Placeholder 2">
            <a:extLst>
              <a:ext uri="{FF2B5EF4-FFF2-40B4-BE49-F238E27FC236}">
                <a16:creationId xmlns:a16="http://schemas.microsoft.com/office/drawing/2014/main" id="{145F0ACA-CDCB-4318-A899-7EE60B6CCFAD}"/>
              </a:ext>
            </a:extLst>
          </p:cNvPr>
          <p:cNvSpPr>
            <a:spLocks noGrp="1"/>
          </p:cNvSpPr>
          <p:nvPr>
            <p:ph idx="1"/>
          </p:nvPr>
        </p:nvSpPr>
        <p:spPr/>
        <p:txBody>
          <a:bodyPr>
            <a:normAutofit/>
          </a:bodyPr>
          <a:lstStyle/>
          <a:p>
            <a:r>
              <a:rPr lang="en-ID" sz="3200" dirty="0"/>
              <a:t>media-media yang </a:t>
            </a:r>
            <a:r>
              <a:rPr lang="en-ID" sz="3200" dirty="0" err="1"/>
              <a:t>membawa</a:t>
            </a:r>
            <a:r>
              <a:rPr lang="en-ID" sz="3200" dirty="0"/>
              <a:t> </a:t>
            </a:r>
            <a:r>
              <a:rPr lang="en-ID" sz="3200" dirty="0" err="1"/>
              <a:t>pesan-pesan</a:t>
            </a:r>
            <a:r>
              <a:rPr lang="en-ID" sz="3200" dirty="0"/>
              <a:t> </a:t>
            </a:r>
            <a:r>
              <a:rPr lang="en-ID" sz="3200" dirty="0" err="1"/>
              <a:t>atau</a:t>
            </a:r>
            <a:r>
              <a:rPr lang="en-ID" sz="3200" dirty="0"/>
              <a:t> </a:t>
            </a:r>
            <a:r>
              <a:rPr lang="en-ID" sz="3200" dirty="0" err="1"/>
              <a:t>informasi</a:t>
            </a:r>
            <a:r>
              <a:rPr lang="en-ID" sz="3200" dirty="0"/>
              <a:t> yang </a:t>
            </a:r>
            <a:r>
              <a:rPr lang="en-ID" sz="3200" dirty="0" err="1"/>
              <a:t>memiliki</a:t>
            </a:r>
            <a:r>
              <a:rPr lang="en-ID" sz="3200" dirty="0"/>
              <a:t> </a:t>
            </a:r>
            <a:r>
              <a:rPr lang="en-ID" sz="3200" dirty="0" err="1"/>
              <a:t>maksud</a:t>
            </a:r>
            <a:r>
              <a:rPr lang="en-ID" sz="3200" dirty="0"/>
              <a:t> </a:t>
            </a:r>
            <a:r>
              <a:rPr lang="en-ID" sz="3200" dirty="0" err="1"/>
              <a:t>pembelajaran</a:t>
            </a:r>
            <a:endParaRPr lang="en-ID" sz="3200" dirty="0"/>
          </a:p>
        </p:txBody>
      </p:sp>
    </p:spTree>
    <p:extLst>
      <p:ext uri="{BB962C8B-B14F-4D97-AF65-F5344CB8AC3E}">
        <p14:creationId xmlns:p14="http://schemas.microsoft.com/office/powerpoint/2010/main" val="33139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E2E6-2A20-44F2-80CA-30050E442301}"/>
              </a:ext>
            </a:extLst>
          </p:cNvPr>
          <p:cNvSpPr>
            <a:spLocks noGrp="1"/>
          </p:cNvSpPr>
          <p:nvPr>
            <p:ph type="title"/>
          </p:nvPr>
        </p:nvSpPr>
        <p:spPr/>
        <p:txBody>
          <a:bodyPr/>
          <a:lstStyle/>
          <a:p>
            <a:r>
              <a:rPr lang="en-US" dirty="0"/>
              <a:t>Martin &amp; </a:t>
            </a:r>
            <a:r>
              <a:rPr lang="en-US" dirty="0" err="1"/>
              <a:t>briggs</a:t>
            </a:r>
            <a:r>
              <a:rPr lang="en-US" dirty="0"/>
              <a:t> (1986)</a:t>
            </a:r>
            <a:endParaRPr lang="en-ID" dirty="0"/>
          </a:p>
        </p:txBody>
      </p:sp>
      <p:sp>
        <p:nvSpPr>
          <p:cNvPr id="3" name="Content Placeholder 2">
            <a:extLst>
              <a:ext uri="{FF2B5EF4-FFF2-40B4-BE49-F238E27FC236}">
                <a16:creationId xmlns:a16="http://schemas.microsoft.com/office/drawing/2014/main" id="{5FC5ECDE-FC3D-4D12-9DFC-1798D11D45E6}"/>
              </a:ext>
            </a:extLst>
          </p:cNvPr>
          <p:cNvSpPr>
            <a:spLocks noGrp="1"/>
          </p:cNvSpPr>
          <p:nvPr>
            <p:ph idx="1"/>
          </p:nvPr>
        </p:nvSpPr>
        <p:spPr/>
        <p:txBody>
          <a:bodyPr>
            <a:normAutofit/>
          </a:bodyPr>
          <a:lstStyle/>
          <a:p>
            <a:r>
              <a:rPr lang="en-ID" sz="3200" dirty="0" err="1"/>
              <a:t>keseluruhan</a:t>
            </a:r>
            <a:r>
              <a:rPr lang="en-ID" sz="3200" dirty="0"/>
              <a:t> </a:t>
            </a:r>
            <a:r>
              <a:rPr lang="en-ID" sz="3200" dirty="0" err="1"/>
              <a:t>sumber</a:t>
            </a:r>
            <a:r>
              <a:rPr lang="en-ID" sz="3200" dirty="0"/>
              <a:t> yang </a:t>
            </a:r>
            <a:r>
              <a:rPr lang="en-ID" sz="3200" dirty="0" err="1"/>
              <a:t>diperlukan</a:t>
            </a:r>
            <a:r>
              <a:rPr lang="en-ID" sz="3200" dirty="0"/>
              <a:t> </a:t>
            </a:r>
            <a:r>
              <a:rPr lang="en-ID" sz="3200" dirty="0" err="1"/>
              <a:t>untuk</a:t>
            </a:r>
            <a:r>
              <a:rPr lang="en-ID" sz="3200" dirty="0"/>
              <a:t> </a:t>
            </a:r>
            <a:r>
              <a:rPr lang="en-ID" sz="3200" dirty="0" err="1"/>
              <a:t>melakukan</a:t>
            </a:r>
            <a:r>
              <a:rPr lang="en-ID" sz="3200" dirty="0"/>
              <a:t> </a:t>
            </a:r>
            <a:r>
              <a:rPr lang="en-ID" sz="3200" dirty="0" err="1"/>
              <a:t>komunikasi</a:t>
            </a:r>
            <a:r>
              <a:rPr lang="en-ID" sz="3200" dirty="0"/>
              <a:t> </a:t>
            </a:r>
            <a:r>
              <a:rPr lang="en-ID" sz="3200" dirty="0" err="1"/>
              <a:t>dengan</a:t>
            </a:r>
            <a:r>
              <a:rPr lang="en-ID" sz="3200" dirty="0"/>
              <a:t> orang yang </a:t>
            </a:r>
            <a:r>
              <a:rPr lang="en-ID" sz="3200" dirty="0" err="1"/>
              <a:t>sedang</a:t>
            </a:r>
            <a:r>
              <a:rPr lang="en-ID" sz="3200" dirty="0"/>
              <a:t> </a:t>
            </a:r>
            <a:r>
              <a:rPr lang="en-ID" sz="3200" dirty="0" err="1"/>
              <a:t>belajar</a:t>
            </a:r>
            <a:r>
              <a:rPr lang="en-ID" sz="3200" dirty="0"/>
              <a:t>. </a:t>
            </a:r>
          </a:p>
          <a:p>
            <a:r>
              <a:rPr lang="en-ID" sz="3200" dirty="0" err="1"/>
              <a:t>perangkat</a:t>
            </a:r>
            <a:r>
              <a:rPr lang="en-ID" sz="3200" dirty="0"/>
              <a:t> </a:t>
            </a:r>
            <a:r>
              <a:rPr lang="en-ID" sz="3200" dirty="0" err="1"/>
              <a:t>keras</a:t>
            </a:r>
            <a:r>
              <a:rPr lang="en-ID" sz="3200" dirty="0"/>
              <a:t> dan </a:t>
            </a:r>
            <a:r>
              <a:rPr lang="en-ID" sz="3200" dirty="0" err="1"/>
              <a:t>perangkat</a:t>
            </a:r>
            <a:r>
              <a:rPr lang="en-ID" sz="3200" dirty="0"/>
              <a:t> </a:t>
            </a:r>
            <a:r>
              <a:rPr lang="en-ID" sz="3200" dirty="0" err="1"/>
              <a:t>lunak</a:t>
            </a:r>
            <a:r>
              <a:rPr lang="en-ID" sz="3200" dirty="0"/>
              <a:t> yang </a:t>
            </a:r>
            <a:r>
              <a:rPr lang="en-ID" sz="3200" dirty="0" err="1"/>
              <a:t>digunakan</a:t>
            </a:r>
            <a:r>
              <a:rPr lang="en-ID" sz="3200" dirty="0"/>
              <a:t> pada </a:t>
            </a:r>
            <a:r>
              <a:rPr lang="en-ID" sz="3200" dirty="0" err="1"/>
              <a:t>perangkat</a:t>
            </a:r>
            <a:r>
              <a:rPr lang="en-ID" sz="3200" dirty="0"/>
              <a:t> </a:t>
            </a:r>
            <a:r>
              <a:rPr lang="en-ID" sz="3200" dirty="0" err="1"/>
              <a:t>keras</a:t>
            </a:r>
            <a:r>
              <a:rPr lang="en-ID" sz="3200" dirty="0"/>
              <a:t> yang </a:t>
            </a:r>
            <a:r>
              <a:rPr lang="en-ID" sz="3200" dirty="0" err="1"/>
              <a:t>digunakan</a:t>
            </a:r>
            <a:r>
              <a:rPr lang="en-ID" sz="3200" dirty="0"/>
              <a:t> </a:t>
            </a:r>
            <a:r>
              <a:rPr lang="en-ID" sz="3200" dirty="0" err="1"/>
              <a:t>untuk</a:t>
            </a:r>
            <a:r>
              <a:rPr lang="en-ID" sz="3200" dirty="0"/>
              <a:t> </a:t>
            </a:r>
            <a:r>
              <a:rPr lang="en-ID" sz="3200" dirty="0" err="1"/>
              <a:t>memahamkan</a:t>
            </a:r>
            <a:r>
              <a:rPr lang="en-ID" sz="3200" dirty="0"/>
              <a:t> </a:t>
            </a:r>
            <a:r>
              <a:rPr lang="en-ID" sz="3200" dirty="0" err="1"/>
              <a:t>peserta</a:t>
            </a:r>
            <a:r>
              <a:rPr lang="en-ID" sz="3200" dirty="0"/>
              <a:t> </a:t>
            </a:r>
            <a:r>
              <a:rPr lang="en-ID" sz="3200" dirty="0" err="1"/>
              <a:t>didik</a:t>
            </a:r>
            <a:r>
              <a:rPr lang="en-ID" sz="3200" dirty="0"/>
              <a:t>.</a:t>
            </a:r>
          </a:p>
        </p:txBody>
      </p:sp>
    </p:spTree>
    <p:extLst>
      <p:ext uri="{BB962C8B-B14F-4D97-AF65-F5344CB8AC3E}">
        <p14:creationId xmlns:p14="http://schemas.microsoft.com/office/powerpoint/2010/main" val="4157198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08386-58C0-41F3-8992-F3D8AD28D819}"/>
              </a:ext>
            </a:extLst>
          </p:cNvPr>
          <p:cNvSpPr>
            <a:spLocks noGrp="1"/>
          </p:cNvSpPr>
          <p:nvPr>
            <p:ph type="title"/>
          </p:nvPr>
        </p:nvSpPr>
        <p:spPr/>
        <p:txBody>
          <a:bodyPr/>
          <a:lstStyle/>
          <a:p>
            <a:r>
              <a:rPr lang="en-US" dirty="0" err="1"/>
              <a:t>Hamalik</a:t>
            </a:r>
            <a:r>
              <a:rPr lang="en-US" dirty="0"/>
              <a:t> (1994)</a:t>
            </a:r>
            <a:endParaRPr lang="en-ID" dirty="0"/>
          </a:p>
        </p:txBody>
      </p:sp>
      <p:sp>
        <p:nvSpPr>
          <p:cNvPr id="3" name="Content Placeholder 2">
            <a:extLst>
              <a:ext uri="{FF2B5EF4-FFF2-40B4-BE49-F238E27FC236}">
                <a16:creationId xmlns:a16="http://schemas.microsoft.com/office/drawing/2014/main" id="{BF5E1AF0-772F-42A7-8C6A-C8B01518D3F8}"/>
              </a:ext>
            </a:extLst>
          </p:cNvPr>
          <p:cNvSpPr>
            <a:spLocks noGrp="1"/>
          </p:cNvSpPr>
          <p:nvPr>
            <p:ph idx="1"/>
          </p:nvPr>
        </p:nvSpPr>
        <p:spPr/>
        <p:txBody>
          <a:bodyPr>
            <a:normAutofit/>
          </a:bodyPr>
          <a:lstStyle/>
          <a:p>
            <a:r>
              <a:rPr lang="en-ID" sz="3200" dirty="0" err="1"/>
              <a:t>semua</a:t>
            </a:r>
            <a:r>
              <a:rPr lang="en-ID" sz="3200" dirty="0"/>
              <a:t> </a:t>
            </a:r>
            <a:r>
              <a:rPr lang="en-ID" sz="3200" dirty="0" err="1"/>
              <a:t>hal</a:t>
            </a:r>
            <a:r>
              <a:rPr lang="en-ID" sz="3200" dirty="0"/>
              <a:t> yang </a:t>
            </a:r>
            <a:r>
              <a:rPr lang="en-ID" sz="3200" dirty="0" err="1"/>
              <a:t>dapat</a:t>
            </a:r>
            <a:r>
              <a:rPr lang="en-ID" sz="3200" dirty="0"/>
              <a:t> </a:t>
            </a:r>
            <a:r>
              <a:rPr lang="en-ID" sz="3200" dirty="0" err="1"/>
              <a:t>digunakan</a:t>
            </a:r>
            <a:r>
              <a:rPr lang="en-ID" sz="3200" dirty="0"/>
              <a:t> </a:t>
            </a:r>
            <a:r>
              <a:rPr lang="en-ID" sz="3200" dirty="0" err="1"/>
              <a:t>untuk</a:t>
            </a:r>
            <a:r>
              <a:rPr lang="en-ID" sz="3200" dirty="0"/>
              <a:t> </a:t>
            </a:r>
            <a:r>
              <a:rPr lang="en-ID" sz="3200" dirty="0" err="1"/>
              <a:t>menyalurkan</a:t>
            </a:r>
            <a:r>
              <a:rPr lang="en-ID" sz="3200" dirty="0"/>
              <a:t> </a:t>
            </a:r>
            <a:r>
              <a:rPr lang="en-ID" sz="3200" dirty="0" err="1"/>
              <a:t>pesan</a:t>
            </a:r>
            <a:r>
              <a:rPr lang="en-ID" sz="3200" dirty="0"/>
              <a:t> (</a:t>
            </a:r>
            <a:r>
              <a:rPr lang="en-ID" sz="3200" dirty="0" err="1"/>
              <a:t>bahan</a:t>
            </a:r>
            <a:r>
              <a:rPr lang="en-ID" sz="3200" dirty="0"/>
              <a:t> </a:t>
            </a:r>
            <a:r>
              <a:rPr lang="en-ID" sz="3200" dirty="0" err="1"/>
              <a:t>pembelajaran</a:t>
            </a:r>
            <a:r>
              <a:rPr lang="en-ID" sz="3200" dirty="0"/>
              <a:t>), </a:t>
            </a:r>
            <a:r>
              <a:rPr lang="en-ID" sz="3200" dirty="0" err="1"/>
              <a:t>sehingga</a:t>
            </a:r>
            <a:r>
              <a:rPr lang="en-ID" sz="3200" dirty="0"/>
              <a:t> </a:t>
            </a:r>
            <a:r>
              <a:rPr lang="en-ID" sz="3200" dirty="0" err="1"/>
              <a:t>dapat</a:t>
            </a:r>
            <a:r>
              <a:rPr lang="en-ID" sz="3200" dirty="0"/>
              <a:t> </a:t>
            </a:r>
            <a:r>
              <a:rPr lang="en-ID" sz="3200" dirty="0" err="1"/>
              <a:t>merangsang</a:t>
            </a:r>
            <a:r>
              <a:rPr lang="en-ID" sz="3200" dirty="0"/>
              <a:t> </a:t>
            </a:r>
            <a:r>
              <a:rPr lang="en-ID" sz="3200" dirty="0" err="1"/>
              <a:t>perhatian</a:t>
            </a:r>
            <a:r>
              <a:rPr lang="en-ID" sz="3200" dirty="0"/>
              <a:t>, </a:t>
            </a:r>
            <a:r>
              <a:rPr lang="en-ID" sz="3200" dirty="0" err="1"/>
              <a:t>minat</a:t>
            </a:r>
            <a:r>
              <a:rPr lang="en-ID" sz="3200" dirty="0"/>
              <a:t>, </a:t>
            </a:r>
            <a:r>
              <a:rPr lang="en-ID" sz="3200" dirty="0" err="1"/>
              <a:t>pikiran</a:t>
            </a:r>
            <a:r>
              <a:rPr lang="en-ID" sz="3200" dirty="0"/>
              <a:t> dan </a:t>
            </a:r>
            <a:r>
              <a:rPr lang="en-ID" sz="3200" dirty="0" err="1"/>
              <a:t>perasaan</a:t>
            </a:r>
            <a:r>
              <a:rPr lang="en-ID" sz="3200" dirty="0"/>
              <a:t> orang yang </a:t>
            </a:r>
            <a:r>
              <a:rPr lang="en-ID" sz="3200" dirty="0" err="1"/>
              <a:t>sedang</a:t>
            </a:r>
            <a:r>
              <a:rPr lang="en-ID" sz="3200" dirty="0"/>
              <a:t> </a:t>
            </a:r>
            <a:r>
              <a:rPr lang="en-ID" sz="3200" dirty="0" err="1"/>
              <a:t>belajar</a:t>
            </a:r>
            <a:r>
              <a:rPr lang="en-ID" sz="3200" dirty="0"/>
              <a:t> </a:t>
            </a:r>
            <a:r>
              <a:rPr lang="en-ID" sz="3200" dirty="0" err="1"/>
              <a:t>dalam</a:t>
            </a:r>
            <a:r>
              <a:rPr lang="en-ID" sz="3200" dirty="0"/>
              <a:t> </a:t>
            </a:r>
            <a:r>
              <a:rPr lang="en-ID" sz="3200" dirty="0" err="1"/>
              <a:t>kegiatan</a:t>
            </a:r>
            <a:r>
              <a:rPr lang="en-ID" sz="3200" dirty="0"/>
              <a:t> </a:t>
            </a:r>
            <a:r>
              <a:rPr lang="en-ID" sz="3200" dirty="0" err="1"/>
              <a:t>belajar</a:t>
            </a:r>
            <a:r>
              <a:rPr lang="en-ID" sz="3200" dirty="0"/>
              <a:t> </a:t>
            </a:r>
            <a:r>
              <a:rPr lang="en-ID" sz="3200" dirty="0" err="1"/>
              <a:t>untuk</a:t>
            </a:r>
            <a:r>
              <a:rPr lang="en-ID" sz="3200" dirty="0"/>
              <a:t> </a:t>
            </a:r>
            <a:r>
              <a:rPr lang="en-ID" sz="3200" dirty="0" err="1"/>
              <a:t>mencapai</a:t>
            </a:r>
            <a:r>
              <a:rPr lang="en-ID" sz="3200" dirty="0"/>
              <a:t> </a:t>
            </a:r>
            <a:r>
              <a:rPr lang="en-ID" sz="3200" dirty="0" err="1"/>
              <a:t>tujuan</a:t>
            </a:r>
            <a:r>
              <a:rPr lang="en-ID" sz="3200" dirty="0"/>
              <a:t> </a:t>
            </a:r>
            <a:r>
              <a:rPr lang="en-ID" sz="3200" dirty="0" err="1"/>
              <a:t>pembelajaran</a:t>
            </a:r>
            <a:r>
              <a:rPr lang="en-ID" sz="3200" dirty="0"/>
              <a:t> </a:t>
            </a:r>
            <a:r>
              <a:rPr lang="en-ID" sz="3200" dirty="0" err="1"/>
              <a:t>tertentu</a:t>
            </a:r>
            <a:r>
              <a:rPr lang="en-ID" sz="3200" dirty="0"/>
              <a:t>.</a:t>
            </a:r>
          </a:p>
        </p:txBody>
      </p:sp>
    </p:spTree>
    <p:extLst>
      <p:ext uri="{BB962C8B-B14F-4D97-AF65-F5344CB8AC3E}">
        <p14:creationId xmlns:p14="http://schemas.microsoft.com/office/powerpoint/2010/main" val="2410154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94D0B-1D7B-497B-9B19-04F88D7FF234}"/>
              </a:ext>
            </a:extLst>
          </p:cNvPr>
          <p:cNvSpPr>
            <a:spLocks noGrp="1"/>
          </p:cNvSpPr>
          <p:nvPr>
            <p:ph type="title"/>
          </p:nvPr>
        </p:nvSpPr>
        <p:spPr/>
        <p:txBody>
          <a:bodyPr/>
          <a:lstStyle/>
          <a:p>
            <a:r>
              <a:rPr lang="en-US" dirty="0"/>
              <a:t>Media </a:t>
            </a:r>
            <a:r>
              <a:rPr lang="en-US" dirty="0" err="1"/>
              <a:t>pembelajaran</a:t>
            </a:r>
            <a:endParaRPr lang="en-ID" dirty="0"/>
          </a:p>
        </p:txBody>
      </p:sp>
      <p:sp>
        <p:nvSpPr>
          <p:cNvPr id="3" name="Content Placeholder 2">
            <a:extLst>
              <a:ext uri="{FF2B5EF4-FFF2-40B4-BE49-F238E27FC236}">
                <a16:creationId xmlns:a16="http://schemas.microsoft.com/office/drawing/2014/main" id="{0ECB7CDF-3C7C-4C9B-A5AD-3852110ADB07}"/>
              </a:ext>
            </a:extLst>
          </p:cNvPr>
          <p:cNvSpPr>
            <a:spLocks noGrp="1"/>
          </p:cNvSpPr>
          <p:nvPr>
            <p:ph idx="1"/>
          </p:nvPr>
        </p:nvSpPr>
        <p:spPr/>
        <p:txBody>
          <a:bodyPr>
            <a:normAutofit/>
          </a:bodyPr>
          <a:lstStyle/>
          <a:p>
            <a:r>
              <a:rPr lang="en-ID" sz="3200" dirty="0" err="1"/>
              <a:t>segala</a:t>
            </a:r>
            <a:r>
              <a:rPr lang="en-ID" sz="3200" dirty="0"/>
              <a:t> </a:t>
            </a:r>
            <a:r>
              <a:rPr lang="en-ID" sz="3200" dirty="0" err="1"/>
              <a:t>sesuatu</a:t>
            </a:r>
            <a:r>
              <a:rPr lang="en-ID" sz="3200" dirty="0"/>
              <a:t> yang </a:t>
            </a:r>
            <a:r>
              <a:rPr lang="en-ID" sz="3200" dirty="0" err="1"/>
              <a:t>digunakan</a:t>
            </a:r>
            <a:r>
              <a:rPr lang="en-ID" sz="3200" dirty="0"/>
              <a:t> </a:t>
            </a:r>
            <a:r>
              <a:rPr lang="en-ID" sz="3200" dirty="0" err="1"/>
              <a:t>untuk</a:t>
            </a:r>
            <a:r>
              <a:rPr lang="en-ID" sz="3200" dirty="0"/>
              <a:t> </a:t>
            </a:r>
            <a:r>
              <a:rPr lang="en-ID" sz="3200" dirty="0" err="1"/>
              <a:t>menyampaikan</a:t>
            </a:r>
            <a:r>
              <a:rPr lang="en-ID" sz="3200" dirty="0"/>
              <a:t> </a:t>
            </a:r>
            <a:r>
              <a:rPr lang="en-ID" sz="3200" dirty="0" err="1"/>
              <a:t>pesan</a:t>
            </a:r>
            <a:r>
              <a:rPr lang="en-ID" sz="3200" dirty="0"/>
              <a:t>, </a:t>
            </a:r>
            <a:r>
              <a:rPr lang="en-ID" sz="3200" dirty="0" err="1"/>
              <a:t>dalam</a:t>
            </a:r>
            <a:r>
              <a:rPr lang="en-ID" sz="3200" dirty="0"/>
              <a:t> </a:t>
            </a:r>
            <a:r>
              <a:rPr lang="en-ID" sz="3200" dirty="0" err="1"/>
              <a:t>rangka</a:t>
            </a:r>
            <a:r>
              <a:rPr lang="en-ID" sz="3200" dirty="0"/>
              <a:t> </a:t>
            </a:r>
            <a:r>
              <a:rPr lang="en-ID" sz="3200" dirty="0" err="1"/>
              <a:t>merangsang</a:t>
            </a:r>
            <a:r>
              <a:rPr lang="en-ID" sz="3200" dirty="0"/>
              <a:t> </a:t>
            </a:r>
            <a:r>
              <a:rPr lang="en-ID" sz="3200" dirty="0" err="1"/>
              <a:t>pikiran</a:t>
            </a:r>
            <a:r>
              <a:rPr lang="en-ID" sz="3200" dirty="0"/>
              <a:t>, </a:t>
            </a:r>
            <a:r>
              <a:rPr lang="en-ID" sz="3200" dirty="0" err="1"/>
              <a:t>minat</a:t>
            </a:r>
            <a:r>
              <a:rPr lang="en-ID" sz="3200" dirty="0"/>
              <a:t>, </a:t>
            </a:r>
            <a:r>
              <a:rPr lang="en-ID" sz="3200" dirty="0" err="1"/>
              <a:t>perhatian</a:t>
            </a:r>
            <a:r>
              <a:rPr lang="en-ID" sz="3200" dirty="0"/>
              <a:t>, </a:t>
            </a:r>
            <a:r>
              <a:rPr lang="en-ID" sz="3200" dirty="0" err="1"/>
              <a:t>perasaan</a:t>
            </a:r>
            <a:r>
              <a:rPr lang="en-ID" sz="3200" dirty="0"/>
              <a:t> </a:t>
            </a:r>
            <a:r>
              <a:rPr lang="en-ID" sz="3200" dirty="0" err="1"/>
              <a:t>pebelajar</a:t>
            </a:r>
            <a:r>
              <a:rPr lang="en-ID" sz="3200" dirty="0"/>
              <a:t> </a:t>
            </a:r>
            <a:r>
              <a:rPr lang="en-ID" sz="3200" dirty="0" err="1"/>
              <a:t>sehingga</a:t>
            </a:r>
            <a:r>
              <a:rPr lang="en-ID" sz="3200" dirty="0"/>
              <a:t> </a:t>
            </a:r>
            <a:r>
              <a:rPr lang="en-ID" sz="3200" dirty="0" err="1"/>
              <a:t>dapat</a:t>
            </a:r>
            <a:r>
              <a:rPr lang="en-ID" sz="3200" dirty="0"/>
              <a:t> </a:t>
            </a:r>
            <a:r>
              <a:rPr lang="en-ID" sz="3200" dirty="0" err="1"/>
              <a:t>memahami</a:t>
            </a:r>
            <a:r>
              <a:rPr lang="en-ID" sz="3200" dirty="0"/>
              <a:t> </a:t>
            </a:r>
            <a:r>
              <a:rPr lang="en-ID" sz="3200" dirty="0" err="1"/>
              <a:t>materi</a:t>
            </a:r>
            <a:r>
              <a:rPr lang="en-ID" sz="3200" dirty="0"/>
              <a:t> </a:t>
            </a:r>
            <a:r>
              <a:rPr lang="en-ID" sz="3200" dirty="0" err="1"/>
              <a:t>belajar</a:t>
            </a:r>
            <a:r>
              <a:rPr lang="en-ID" sz="3200" dirty="0"/>
              <a:t> yang </a:t>
            </a:r>
            <a:r>
              <a:rPr lang="en-ID" sz="3200" dirty="0" err="1"/>
              <a:t>diajarkan</a:t>
            </a:r>
            <a:r>
              <a:rPr lang="en-ID" sz="3200" dirty="0"/>
              <a:t> </a:t>
            </a:r>
            <a:r>
              <a:rPr lang="en-ID" sz="3200" dirty="0" err="1"/>
              <a:t>serta</a:t>
            </a:r>
            <a:r>
              <a:rPr lang="en-ID" sz="3200" dirty="0"/>
              <a:t> </a:t>
            </a:r>
            <a:r>
              <a:rPr lang="en-ID" sz="3200" dirty="0" err="1"/>
              <a:t>mendorong</a:t>
            </a:r>
            <a:r>
              <a:rPr lang="en-ID" sz="3200" dirty="0"/>
              <a:t> </a:t>
            </a:r>
            <a:r>
              <a:rPr lang="en-ID" sz="3200" dirty="0" err="1"/>
              <a:t>untuk</a:t>
            </a:r>
            <a:r>
              <a:rPr lang="en-ID" sz="3200" dirty="0"/>
              <a:t> </a:t>
            </a:r>
            <a:r>
              <a:rPr lang="en-ID" sz="3200" dirty="0" err="1"/>
              <a:t>belajar</a:t>
            </a:r>
            <a:endParaRPr lang="en-ID" sz="3200" dirty="0"/>
          </a:p>
        </p:txBody>
      </p:sp>
    </p:spTree>
    <p:extLst>
      <p:ext uri="{BB962C8B-B14F-4D97-AF65-F5344CB8AC3E}">
        <p14:creationId xmlns:p14="http://schemas.microsoft.com/office/powerpoint/2010/main" val="409973194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1085</TotalTime>
  <Words>569</Words>
  <Application>Microsoft Office PowerPoint</Application>
  <PresentationFormat>Widescreen</PresentationFormat>
  <Paragraphs>83</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Gill Sans MT</vt:lpstr>
      <vt:lpstr>Gallery</vt:lpstr>
      <vt:lpstr>Media pembelajaran</vt:lpstr>
      <vt:lpstr>PowerPoint Presentation</vt:lpstr>
      <vt:lpstr>Bagan Proses Komunikasi</vt:lpstr>
      <vt:lpstr>Definisi Media pembelajaran (etimologis)</vt:lpstr>
      <vt:lpstr>Gerlach &amp; Ely (1971)</vt:lpstr>
      <vt:lpstr>Heinich dkk (1985)</vt:lpstr>
      <vt:lpstr>Martin &amp; briggs (1986)</vt:lpstr>
      <vt:lpstr>Hamalik (1994)</vt:lpstr>
      <vt:lpstr>Media pembelajaran</vt:lpstr>
      <vt:lpstr>Resource Learning</vt:lpstr>
      <vt:lpstr>Media</vt:lpstr>
      <vt:lpstr>Alat Peraga</vt:lpstr>
      <vt:lpstr>Hambatan Komunikasi dalam pembelajaran</vt:lpstr>
      <vt:lpstr>Kelebihan kemampuan media (Gerlach &amp; Ely)</vt:lpstr>
      <vt:lpstr>Faktor-Faktor pemilihan media</vt:lpstr>
      <vt:lpstr>Prinsip-prinsip umum</vt:lpstr>
      <vt:lpstr>PowerPoint Presentation</vt:lpstr>
      <vt:lpstr>TAMAT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pembelajaran</dc:title>
  <dc:creator>hp</dc:creator>
  <cp:lastModifiedBy>Editor</cp:lastModifiedBy>
  <cp:revision>21</cp:revision>
  <dcterms:created xsi:type="dcterms:W3CDTF">2019-09-02T00:38:42Z</dcterms:created>
  <dcterms:modified xsi:type="dcterms:W3CDTF">2020-10-15T04:24:02Z</dcterms:modified>
</cp:coreProperties>
</file>