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77" r:id="rId4"/>
    <p:sldId id="258" r:id="rId5"/>
    <p:sldId id="278" r:id="rId6"/>
    <p:sldId id="265" r:id="rId7"/>
    <p:sldId id="279" r:id="rId8"/>
    <p:sldId id="260" r:id="rId9"/>
    <p:sldId id="280" r:id="rId10"/>
    <p:sldId id="281" r:id="rId11"/>
    <p:sldId id="284" r:id="rId12"/>
    <p:sldId id="282" r:id="rId13"/>
    <p:sldId id="285" r:id="rId14"/>
    <p:sldId id="259" r:id="rId15"/>
    <p:sldId id="268" r:id="rId16"/>
    <p:sldId id="269" r:id="rId17"/>
    <p:sldId id="270" r:id="rId18"/>
    <p:sldId id="271" r:id="rId19"/>
    <p:sldId id="276" r:id="rId20"/>
    <p:sldId id="261" r:id="rId21"/>
    <p:sldId id="272" r:id="rId22"/>
    <p:sldId id="273" r:id="rId23"/>
    <p:sldId id="274" r:id="rId24"/>
    <p:sldId id="275" r:id="rId25"/>
    <p:sldId id="263" r:id="rId26"/>
    <p:sldId id="287" r:id="rId27"/>
    <p:sldId id="286" r:id="rId28"/>
    <p:sldId id="264" r:id="rId29"/>
    <p:sldId id="26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274" autoAdjust="0"/>
  </p:normalViewPr>
  <p:slideViewPr>
    <p:cSldViewPr snapToGrid="0">
      <p:cViewPr varScale="1">
        <p:scale>
          <a:sx n="50" d="100"/>
          <a:sy n="50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E2DDB-2D24-4015-8BD2-EDA237C0E6B3}" type="datetimeFigureOut">
              <a:rPr lang="en-ID" smtClean="0"/>
              <a:t>15/10/2020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CE488-C887-42BE-996A-1B02B59C6D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237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media yang </a:t>
            </a:r>
            <a:r>
              <a:rPr lang="en-US" dirty="0" err="1"/>
              <a:t>digunakan</a:t>
            </a:r>
            <a:r>
              <a:rPr lang="en-US" dirty="0"/>
              <a:t> oleh </a:t>
            </a:r>
            <a:r>
              <a:rPr lang="en-US" dirty="0" err="1"/>
              <a:t>pembelajar</a:t>
            </a:r>
            <a:r>
              <a:rPr lang="en-US" dirty="0"/>
              <a:t> (guru, </a:t>
            </a:r>
            <a:r>
              <a:rPr lang="en-US" dirty="0" err="1"/>
              <a:t>dosen</a:t>
            </a:r>
            <a:r>
              <a:rPr lang="en-US" dirty="0"/>
              <a:t>, tutor)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pembelajarannya</a:t>
            </a:r>
            <a:r>
              <a:rPr lang="en-US" dirty="0"/>
              <a:t>. Guru </a:t>
            </a:r>
            <a:r>
              <a:rPr lang="en-US" dirty="0" err="1"/>
              <a:t>memanfaatkan</a:t>
            </a:r>
            <a:r>
              <a:rPr lang="en-US" dirty="0"/>
              <a:t> media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merta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comot</a:t>
            </a:r>
            <a:r>
              <a:rPr lang="en-US" dirty="0"/>
              <a:t>/</a:t>
            </a:r>
            <a:r>
              <a:rPr lang="en-US" dirty="0" err="1"/>
              <a:t>ambil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/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sekitarnya</a:t>
            </a:r>
            <a:r>
              <a:rPr lang="en-US" dirty="0"/>
              <a:t>. Ada </a:t>
            </a:r>
            <a:r>
              <a:rPr lang="en-US" dirty="0" err="1"/>
              <a:t>landasan-landasan</a:t>
            </a:r>
            <a:r>
              <a:rPr lang="en-US" dirty="0"/>
              <a:t>/</a:t>
            </a:r>
            <a:r>
              <a:rPr lang="en-US" dirty="0" err="1"/>
              <a:t>rasionalitas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memanfaatkannya</a:t>
            </a:r>
            <a:r>
              <a:rPr lang="en-US" dirty="0"/>
              <a:t>. </a:t>
            </a:r>
            <a:r>
              <a:rPr lang="en-US" dirty="0" err="1"/>
              <a:t>Landasan-landasan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9167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pengetahuannya</a:t>
            </a:r>
            <a:r>
              <a:rPr lang="en-US" dirty="0"/>
              <a:t> Anderson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jumlahnya</a:t>
            </a:r>
            <a:r>
              <a:rPr lang="en-US" dirty="0"/>
              <a:t> </a:t>
            </a:r>
            <a:r>
              <a:rPr lang="en-US" dirty="0" err="1"/>
              <a:t>sama-sama</a:t>
            </a:r>
            <a:r>
              <a:rPr lang="en-US" dirty="0"/>
              <a:t>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1999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berpikirnya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usianya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8628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 – 2 </a:t>
            </a:r>
            <a:r>
              <a:rPr lang="en-US" dirty="0" err="1"/>
              <a:t>tahun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5168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– 7 </a:t>
            </a:r>
            <a:r>
              <a:rPr lang="en-US" dirty="0" err="1"/>
              <a:t>tahun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7460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– 11 </a:t>
            </a:r>
            <a:r>
              <a:rPr lang="en-US" dirty="0" err="1"/>
              <a:t>tahun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4732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5527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ketahanan</a:t>
            </a:r>
            <a:r>
              <a:rPr lang="en-US" dirty="0"/>
              <a:t> </a:t>
            </a:r>
            <a:r>
              <a:rPr lang="en-US" dirty="0" err="1"/>
              <a:t>pebelajar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dibelajarkan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media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50%,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dan strategi yang </a:t>
            </a:r>
            <a:r>
              <a:rPr lang="en-US" dirty="0" err="1"/>
              <a:t>dilibatkan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6310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kongkrit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abstrak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7082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dan </a:t>
            </a:r>
            <a:r>
              <a:rPr lang="en-US" dirty="0" err="1"/>
              <a:t>bertujuan</a:t>
            </a:r>
            <a:r>
              <a:rPr lang="en-US" dirty="0"/>
              <a:t> (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)</a:t>
            </a:r>
          </a:p>
          <a:p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(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ikonik</a:t>
            </a:r>
            <a:r>
              <a:rPr lang="en-US" dirty="0"/>
              <a:t>)</a:t>
            </a:r>
          </a:p>
          <a:p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abstraksi</a:t>
            </a:r>
            <a:r>
              <a:rPr lang="en-US" dirty="0"/>
              <a:t> (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simbolik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9728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Kemampuan</a:t>
            </a:r>
            <a:r>
              <a:rPr lang="en-US" dirty="0"/>
              <a:t> yang </a:t>
            </a:r>
            <a:r>
              <a:rPr lang="en-US" dirty="0" err="1"/>
              <a:t>dilibatkan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225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Psikologi</a:t>
            </a:r>
            <a:r>
              <a:rPr lang="en-US" dirty="0"/>
              <a:t>, </a:t>
            </a:r>
            <a:r>
              <a:rPr lang="en-US" dirty="0" err="1"/>
              <a:t>Historis</a:t>
            </a:r>
            <a:r>
              <a:rPr lang="en-US" dirty="0"/>
              <a:t>, </a:t>
            </a:r>
            <a:r>
              <a:rPr lang="en-US" dirty="0" err="1"/>
              <a:t>Teknologis</a:t>
            </a:r>
            <a:r>
              <a:rPr lang="en-US" dirty="0"/>
              <a:t>, </a:t>
            </a:r>
            <a:r>
              <a:rPr lang="en-US" dirty="0" err="1"/>
              <a:t>Empiris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9764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pebelajar</a:t>
            </a:r>
            <a:r>
              <a:rPr lang="en-US" dirty="0"/>
              <a:t> dan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para </a:t>
            </a:r>
            <a:r>
              <a:rPr lang="en-US" dirty="0" err="1"/>
              <a:t>teknolog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(</a:t>
            </a:r>
            <a:r>
              <a:rPr lang="en-US" i="1" dirty="0"/>
              <a:t>learning resource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pebelajar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karakteristiknya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dan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teori-teori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yang </a:t>
            </a:r>
            <a:r>
              <a:rPr lang="en-US" dirty="0" err="1"/>
              <a:t>dilanjutkan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,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evaluasi</a:t>
            </a:r>
            <a:r>
              <a:rPr lang="en-US" dirty="0"/>
              <a:t> dan </a:t>
            </a:r>
            <a:r>
              <a:rPr lang="en-US" dirty="0" err="1"/>
              <a:t>memilih</a:t>
            </a:r>
            <a:r>
              <a:rPr lang="en-US" dirty="0"/>
              <a:t> media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,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,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, dan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pada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pada </a:t>
            </a:r>
            <a:r>
              <a:rPr lang="en-US" dirty="0" err="1"/>
              <a:t>tingkat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(</a:t>
            </a:r>
            <a:r>
              <a:rPr lang="en-US" dirty="0" err="1"/>
              <a:t>diseminasi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8820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27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629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Menyajikan</a:t>
            </a:r>
            <a:r>
              <a:rPr lang="en-US" dirty="0"/>
              <a:t> 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dan </a:t>
            </a:r>
            <a:r>
              <a:rPr lang="en-US" dirty="0" err="1"/>
              <a:t>kesukaan</a:t>
            </a:r>
            <a:r>
              <a:rPr lang="en-US" dirty="0"/>
              <a:t> </a:t>
            </a:r>
            <a:r>
              <a:rPr lang="en-US" dirty="0" err="1"/>
              <a:t>pembelajar</a:t>
            </a:r>
            <a:r>
              <a:rPr lang="en-US" dirty="0"/>
              <a:t> (guru, tutor </a:t>
            </a:r>
            <a:r>
              <a:rPr lang="en-US" dirty="0" err="1"/>
              <a:t>dsb-nya</a:t>
            </a:r>
            <a:r>
              <a:rPr lang="en-US" dirty="0"/>
              <a:t>).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temuan-temuan</a:t>
            </a:r>
            <a:r>
              <a:rPr lang="en-US" dirty="0"/>
              <a:t> empiric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28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134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individu-individu</a:t>
            </a:r>
            <a:r>
              <a:rPr lang="en-US" dirty="0"/>
              <a:t> yang </a:t>
            </a:r>
            <a:r>
              <a:rPr lang="en-US" dirty="0" err="1"/>
              <a:t>unik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psikis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meninjau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pebelajar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proses </a:t>
            </a:r>
            <a:r>
              <a:rPr lang="en-US" dirty="0" err="1"/>
              <a:t>belajar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9405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pebelajar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pebelajar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dimaknai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bawaan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. 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pebelajar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penentu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. </a:t>
            </a:r>
            <a:r>
              <a:rPr lang="en-US" dirty="0" err="1"/>
              <a:t>Pebelajar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, salah </a:t>
            </a:r>
            <a:r>
              <a:rPr lang="en-US" dirty="0" err="1"/>
              <a:t>satunya</a:t>
            </a:r>
            <a:r>
              <a:rPr lang="en-US" dirty="0"/>
              <a:t> yang </a:t>
            </a:r>
            <a:r>
              <a:rPr lang="en-US" dirty="0" err="1"/>
              <a:t>bersinggungan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media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106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Gaya </a:t>
            </a:r>
            <a:r>
              <a:rPr lang="en-US" dirty="0" err="1"/>
              <a:t>belajar</a:t>
            </a:r>
            <a:r>
              <a:rPr lang="en-US" dirty="0"/>
              <a:t> Visual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pebelajar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menyukai</a:t>
            </a:r>
            <a:r>
              <a:rPr lang="en-US" dirty="0"/>
              <a:t> dan </a:t>
            </a:r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tayangan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visual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Gaya </a:t>
            </a:r>
            <a:r>
              <a:rPr lang="en-US" dirty="0" err="1"/>
              <a:t>belajar</a:t>
            </a:r>
            <a:r>
              <a:rPr lang="en-US" dirty="0"/>
              <a:t> Auditory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pebelajar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menyukai</a:t>
            </a:r>
            <a:r>
              <a:rPr lang="en-US" dirty="0"/>
              <a:t> dan </a:t>
            </a:r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audio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Gaya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Kinestetik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pebelajar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menyukai</a:t>
            </a:r>
            <a:r>
              <a:rPr lang="en-US" dirty="0"/>
              <a:t> dan </a:t>
            </a:r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meraba</a:t>
            </a:r>
            <a:r>
              <a:rPr lang="en-US" dirty="0"/>
              <a:t>, </a:t>
            </a:r>
            <a:r>
              <a:rPr lang="en-US" dirty="0" err="1"/>
              <a:t>menyentuh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yang </a:t>
            </a:r>
            <a:r>
              <a:rPr lang="en-US" dirty="0" err="1"/>
              <a:t>dibelajarkan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Yang </a:t>
            </a:r>
            <a:r>
              <a:rPr lang="en-US" dirty="0" err="1"/>
              <a:t>Manakah</a:t>
            </a:r>
            <a:r>
              <a:rPr lang="en-US" dirty="0"/>
              <a:t> Gaya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2830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Landasan</a:t>
            </a:r>
            <a:r>
              <a:rPr lang="en-US" b="1" dirty="0"/>
              <a:t> </a:t>
            </a:r>
            <a:r>
              <a:rPr lang="en-US" b="1" dirty="0" err="1"/>
              <a:t>psikologis</a:t>
            </a:r>
            <a:r>
              <a:rPr lang="en-US" b="1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media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06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Perilaku-perilaku</a:t>
            </a:r>
            <a:r>
              <a:rPr lang="en-US" dirty="0"/>
              <a:t> yang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intelektual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9451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Taksonomi</a:t>
            </a:r>
            <a:r>
              <a:rPr lang="en-US" dirty="0"/>
              <a:t> Bloom </a:t>
            </a:r>
            <a:r>
              <a:rPr lang="en-US" dirty="0" err="1"/>
              <a:t>versi</a:t>
            </a:r>
            <a:r>
              <a:rPr lang="en-US" dirty="0"/>
              <a:t> lama dan </a:t>
            </a:r>
            <a:r>
              <a:rPr lang="en-US" dirty="0" err="1"/>
              <a:t>baru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335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pulpen</a:t>
            </a:r>
            <a:r>
              <a:rPr lang="en-US" dirty="0"/>
              <a:t> dan </a:t>
            </a:r>
            <a:r>
              <a:rPr lang="en-US" dirty="0" err="1"/>
              <a:t>pensil</a:t>
            </a:r>
            <a:endParaRPr lang="en-US" dirty="0"/>
          </a:p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pulpen</a:t>
            </a:r>
            <a:r>
              <a:rPr lang="en-US" dirty="0"/>
              <a:t> dan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pensil</a:t>
            </a:r>
            <a:r>
              <a:rPr lang="en-US" dirty="0"/>
              <a:t> </a:t>
            </a:r>
            <a:r>
              <a:rPr lang="en-US" dirty="0" err="1"/>
              <a:t>berbeda</a:t>
            </a:r>
            <a:endParaRPr lang="en-US" dirty="0"/>
          </a:p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memfungsikan</a:t>
            </a:r>
            <a:r>
              <a:rPr lang="en-US" dirty="0"/>
              <a:t> </a:t>
            </a:r>
            <a:r>
              <a:rPr lang="en-US" dirty="0" err="1"/>
              <a:t>pulpen</a:t>
            </a:r>
            <a:r>
              <a:rPr lang="en-US" dirty="0"/>
              <a:t> dan </a:t>
            </a:r>
            <a:r>
              <a:rPr lang="en-US" dirty="0" err="1"/>
              <a:t>pensil</a:t>
            </a:r>
            <a:endParaRPr lang="en-US" dirty="0"/>
          </a:p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pulpen</a:t>
            </a:r>
            <a:r>
              <a:rPr lang="en-US" dirty="0"/>
              <a:t> dan </a:t>
            </a:r>
            <a:r>
              <a:rPr lang="en-US" dirty="0" err="1"/>
              <a:t>pensil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CE488-C887-42BE-996A-1B02B59C6DC2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058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39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041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322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7702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843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2260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540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61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2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4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8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2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0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3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6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8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26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67B8-CDFE-41C6-B41F-2F5460326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" y="3428998"/>
            <a:ext cx="7957596" cy="2268559"/>
          </a:xfrm>
        </p:spPr>
        <p:txBody>
          <a:bodyPr>
            <a:normAutofit/>
          </a:bodyPr>
          <a:lstStyle/>
          <a:p>
            <a:r>
              <a:rPr lang="en-US" b="1" dirty="0"/>
              <a:t>LANDASAN-</a:t>
            </a:r>
            <a:r>
              <a:rPr lang="en-US" b="1" dirty="0" err="1"/>
              <a:t>landasan</a:t>
            </a:r>
            <a:r>
              <a:rPr lang="en-US" b="1" dirty="0"/>
              <a:t> Media </a:t>
            </a:r>
            <a:r>
              <a:rPr lang="en-US" b="1" dirty="0" err="1"/>
              <a:t>Pembelajaran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874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83EB-FA3D-4A58-A3D8-3B81D55F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30" y="10335"/>
            <a:ext cx="8534400" cy="1507067"/>
          </a:xfrm>
        </p:spPr>
        <p:txBody>
          <a:bodyPr/>
          <a:lstStyle/>
          <a:p>
            <a:r>
              <a:rPr lang="en-US" b="1" dirty="0" err="1"/>
              <a:t>Taksonomi</a:t>
            </a:r>
            <a:r>
              <a:rPr lang="en-US" b="1" dirty="0"/>
              <a:t> Bloom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1E0FE5-F085-446B-93EE-689C14996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8455" y="1045029"/>
            <a:ext cx="9583545" cy="5812971"/>
          </a:xfrm>
        </p:spPr>
      </p:pic>
    </p:spTree>
    <p:extLst>
      <p:ext uri="{BB962C8B-B14F-4D97-AF65-F5344CB8AC3E}">
        <p14:creationId xmlns:p14="http://schemas.microsoft.com/office/powerpoint/2010/main" val="49077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9CE2-7ADB-4F17-97BB-C0CE8B28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07" y="378470"/>
            <a:ext cx="8534400" cy="1507067"/>
          </a:xfrm>
        </p:spPr>
        <p:txBody>
          <a:bodyPr/>
          <a:lstStyle/>
          <a:p>
            <a:r>
              <a:rPr lang="en-US" b="1" dirty="0" err="1"/>
              <a:t>Pengetahuan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A961D-50B3-4B52-AC09-1D08C820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07" y="1635826"/>
            <a:ext cx="8534400" cy="333663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Teori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Belajar</a:t>
            </a:r>
            <a:r>
              <a:rPr lang="en-US" sz="2800" dirty="0">
                <a:solidFill>
                  <a:srgbClr val="FFFF00"/>
                </a:solidFill>
              </a:rPr>
              <a:t> Gagne, </a:t>
            </a:r>
            <a:r>
              <a:rPr lang="en-US" sz="2800" dirty="0" err="1">
                <a:solidFill>
                  <a:srgbClr val="FFFF00"/>
                </a:solidFill>
              </a:rPr>
              <a:t>ada</a:t>
            </a:r>
            <a:r>
              <a:rPr lang="en-US" sz="2800" dirty="0">
                <a:solidFill>
                  <a:srgbClr val="FFFF00"/>
                </a:solidFill>
              </a:rPr>
              <a:t> 4 </a:t>
            </a:r>
            <a:r>
              <a:rPr lang="en-US" sz="2800" dirty="0" err="1">
                <a:solidFill>
                  <a:srgbClr val="FFFF00"/>
                </a:solidFill>
              </a:rPr>
              <a:t>objek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langsung</a:t>
            </a:r>
            <a:r>
              <a:rPr lang="en-US" sz="2800" dirty="0">
                <a:solidFill>
                  <a:srgbClr val="FFFF00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Fakta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FF00"/>
                </a:solidFill>
              </a:rPr>
              <a:t>Konsep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FF00"/>
                </a:solidFill>
              </a:rPr>
              <a:t>Prosedur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FF00"/>
                </a:solidFill>
              </a:rPr>
              <a:t>Prinsip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06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EA58-CE40-4C61-84DD-A833DA4D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58" y="-108419"/>
            <a:ext cx="8534400" cy="1507067"/>
          </a:xfrm>
        </p:spPr>
        <p:txBody>
          <a:bodyPr/>
          <a:lstStyle/>
          <a:p>
            <a:r>
              <a:rPr lang="en-US" b="1" dirty="0" err="1"/>
              <a:t>Dimensi</a:t>
            </a:r>
            <a:r>
              <a:rPr lang="en-US" b="1" dirty="0"/>
              <a:t> </a:t>
            </a:r>
            <a:r>
              <a:rPr lang="en-US" b="1" dirty="0" err="1"/>
              <a:t>Pengetahuan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2800" b="1" dirty="0"/>
              <a:t>(Anderson, </a:t>
            </a:r>
            <a:r>
              <a:rPr lang="en-US" sz="2800" b="1" dirty="0" err="1"/>
              <a:t>Krathwol</a:t>
            </a:r>
            <a:r>
              <a:rPr lang="en-US" sz="2800" b="1" dirty="0"/>
              <a:t>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BF62B4-225A-443E-8FB9-3C6CCCFC3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5965" y="1868907"/>
            <a:ext cx="12303929" cy="4989093"/>
          </a:xfrm>
        </p:spPr>
      </p:pic>
    </p:spTree>
    <p:extLst>
      <p:ext uri="{BB962C8B-B14F-4D97-AF65-F5344CB8AC3E}">
        <p14:creationId xmlns:p14="http://schemas.microsoft.com/office/powerpoint/2010/main" val="180783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A3DA-8C25-4788-882D-44085EE1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53" y="397608"/>
            <a:ext cx="8534400" cy="1507067"/>
          </a:xfrm>
        </p:spPr>
        <p:txBody>
          <a:bodyPr/>
          <a:lstStyle/>
          <a:p>
            <a:r>
              <a:rPr lang="en-US" b="1" dirty="0" err="1"/>
              <a:t>Tahap</a:t>
            </a:r>
            <a:r>
              <a:rPr lang="en-US" b="1" dirty="0"/>
              <a:t> </a:t>
            </a:r>
            <a:r>
              <a:rPr lang="en-US" b="1" dirty="0" err="1"/>
              <a:t>Perkembangan</a:t>
            </a:r>
            <a:r>
              <a:rPr lang="en-US" b="1" dirty="0"/>
              <a:t> </a:t>
            </a:r>
            <a:r>
              <a:rPr lang="en-US" b="1" dirty="0" err="1"/>
              <a:t>Berfikir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55BA33-1ADC-495C-99FF-99A7DB1B9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0129" y="1573805"/>
            <a:ext cx="2921329" cy="488658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D548F3-CF42-49EE-B750-DE4D45352F95}"/>
              </a:ext>
            </a:extLst>
          </p:cNvPr>
          <p:cNvSpPr/>
          <p:nvPr/>
        </p:nvSpPr>
        <p:spPr>
          <a:xfrm>
            <a:off x="522514" y="1710047"/>
            <a:ext cx="3716977" cy="1389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Jean Piaget</a:t>
            </a:r>
          </a:p>
        </p:txBody>
      </p:sp>
    </p:spTree>
    <p:extLst>
      <p:ext uri="{BB962C8B-B14F-4D97-AF65-F5344CB8AC3E}">
        <p14:creationId xmlns:p14="http://schemas.microsoft.com/office/powerpoint/2010/main" val="211660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8F3-1092-4BFF-BD6A-BF4C5813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717" y="350856"/>
            <a:ext cx="3749235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Menurut</a:t>
            </a:r>
            <a:r>
              <a:rPr lang="en-US" b="1" dirty="0"/>
              <a:t> PIAGET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52F64-ED1A-4F47-B71E-8FED3EEAE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990" y="1899140"/>
            <a:ext cx="7557428" cy="369809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Sensorimotor</a:t>
            </a:r>
          </a:p>
          <a:p>
            <a:r>
              <a:rPr lang="en-US" sz="2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Pra-operasi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Operasional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Kongkrit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Operasional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Formal</a:t>
            </a:r>
            <a:endParaRPr lang="en-ID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2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0FA8-4FAA-4005-9F9E-417DCE61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4414261" cy="1507067"/>
          </a:xfrm>
        </p:spPr>
        <p:txBody>
          <a:bodyPr/>
          <a:lstStyle/>
          <a:p>
            <a:r>
              <a:rPr lang="en-US" b="1" dirty="0"/>
              <a:t>Sensorimotor</a:t>
            </a:r>
            <a:endParaRPr lang="en-ID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934AE-8629-4E88-98CA-1A531A2B1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379268"/>
            <a:ext cx="3619500" cy="1809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54B6AB-638E-416C-9EBC-0CAC077D3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636" y="379268"/>
            <a:ext cx="2989400" cy="199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45C170-5447-43C1-97E5-38FFCCDE0A4D}"/>
              </a:ext>
            </a:extLst>
          </p:cNvPr>
          <p:cNvSpPr txBox="1"/>
          <p:nvPr/>
        </p:nvSpPr>
        <p:spPr>
          <a:xfrm>
            <a:off x="3565954" y="3010004"/>
            <a:ext cx="5583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Terbentuknya</a:t>
            </a:r>
            <a:r>
              <a:rPr lang="en-US" b="1" dirty="0"/>
              <a:t> </a:t>
            </a:r>
            <a:r>
              <a:rPr lang="en-US" b="1" dirty="0" err="1"/>
              <a:t>Konsep</a:t>
            </a:r>
            <a:r>
              <a:rPr lang="en-US" b="1" dirty="0"/>
              <a:t> “</a:t>
            </a:r>
            <a:r>
              <a:rPr lang="en-US" b="1" dirty="0" err="1"/>
              <a:t>Kepermanenan</a:t>
            </a:r>
            <a:r>
              <a:rPr lang="en-US" b="1" dirty="0"/>
              <a:t> </a:t>
            </a:r>
            <a:r>
              <a:rPr lang="en-US" b="1" dirty="0" err="1"/>
              <a:t>Obyeks</a:t>
            </a:r>
            <a:r>
              <a:rPr lang="en-US" b="1" dirty="0"/>
              <a:t>”.</a:t>
            </a:r>
          </a:p>
          <a:p>
            <a:endParaRPr lang="en-US" b="1" dirty="0"/>
          </a:p>
          <a:p>
            <a:r>
              <a:rPr lang="en-US" b="1" dirty="0" err="1"/>
              <a:t>Kemajuan</a:t>
            </a:r>
            <a:r>
              <a:rPr lang="en-US" b="1" dirty="0"/>
              <a:t> gradual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perilaku</a:t>
            </a:r>
            <a:r>
              <a:rPr lang="en-US" b="1" dirty="0"/>
              <a:t> </a:t>
            </a:r>
            <a:r>
              <a:rPr lang="en-US" b="1" dirty="0" err="1"/>
              <a:t>reflektif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perilaku</a:t>
            </a:r>
            <a:r>
              <a:rPr lang="en-US" b="1" dirty="0"/>
              <a:t> yang </a:t>
            </a:r>
            <a:r>
              <a:rPr lang="en-US" b="1" dirty="0" err="1"/>
              <a:t>mengarah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tujuan</a:t>
            </a:r>
            <a:endParaRPr lang="en-ID" b="1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26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E2CD2-2886-4F7A-BEED-E09CE586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4746770" cy="1507067"/>
          </a:xfrm>
        </p:spPr>
        <p:txBody>
          <a:bodyPr/>
          <a:lstStyle/>
          <a:p>
            <a:r>
              <a:rPr lang="en-US" b="1" dirty="0" err="1"/>
              <a:t>Pra</a:t>
            </a:r>
            <a:r>
              <a:rPr lang="en-US" b="1" dirty="0"/>
              <a:t> </a:t>
            </a:r>
            <a:r>
              <a:rPr lang="en-US" b="1" dirty="0" err="1"/>
              <a:t>Operasional</a:t>
            </a:r>
            <a:endParaRPr lang="en-ID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5B45C0-6741-49BA-8C8C-54A55B3AE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211" y="463249"/>
            <a:ext cx="3901643" cy="2540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C0EC6B-F3E0-4255-8E39-9492EEB0D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272" y="463249"/>
            <a:ext cx="2540000" cy="25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DC8369-6A26-45AA-82DE-587A9C8CD529}"/>
              </a:ext>
            </a:extLst>
          </p:cNvPr>
          <p:cNvSpPr txBox="1"/>
          <p:nvPr/>
        </p:nvSpPr>
        <p:spPr>
          <a:xfrm>
            <a:off x="4023158" y="3429000"/>
            <a:ext cx="5583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Perkembangan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simbol-simbol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menyatakan</a:t>
            </a:r>
            <a:r>
              <a:rPr lang="en-US" b="1" dirty="0"/>
              <a:t> </a:t>
            </a:r>
            <a:r>
              <a:rPr lang="en-US" b="1" dirty="0" err="1"/>
              <a:t>obyek-obyek</a:t>
            </a:r>
            <a:r>
              <a:rPr lang="en-US" b="1" dirty="0"/>
              <a:t> di dunia. </a:t>
            </a:r>
          </a:p>
          <a:p>
            <a:endParaRPr lang="en-US" b="1" dirty="0"/>
          </a:p>
          <a:p>
            <a:r>
              <a:rPr lang="en-US" b="1" dirty="0" err="1"/>
              <a:t>Pemikiran</a:t>
            </a:r>
            <a:r>
              <a:rPr lang="en-US" b="1" dirty="0"/>
              <a:t> </a:t>
            </a:r>
            <a:r>
              <a:rPr lang="en-US" b="1" dirty="0" err="1"/>
              <a:t>masih</a:t>
            </a:r>
            <a:r>
              <a:rPr lang="en-US" b="1" dirty="0"/>
              <a:t> </a:t>
            </a:r>
            <a:r>
              <a:rPr lang="en-US" b="1" dirty="0" err="1"/>
              <a:t>egosentris</a:t>
            </a:r>
            <a:r>
              <a:rPr lang="en-US" b="1" dirty="0"/>
              <a:t> dan </a:t>
            </a:r>
            <a:r>
              <a:rPr lang="en-US" b="1" dirty="0" err="1"/>
              <a:t>sentralisasi</a:t>
            </a:r>
            <a:endParaRPr lang="en-ID" b="1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651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EF63-82D7-4C8A-820B-A9706C37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Operasional</a:t>
            </a:r>
            <a:r>
              <a:rPr lang="en-US" b="1" dirty="0"/>
              <a:t> </a:t>
            </a:r>
            <a:r>
              <a:rPr lang="en-US" b="1" dirty="0" err="1"/>
              <a:t>kongkrit</a:t>
            </a:r>
            <a:endParaRPr lang="en-ID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137A29-E653-499B-9E37-89036C2A3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140" y="304800"/>
            <a:ext cx="4030962" cy="206586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7A1F18-FBF6-4CD3-B9BB-C3DF28EE4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900" y="304800"/>
            <a:ext cx="3792978" cy="21357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1D25B6-30DA-4D7F-AC8B-492294A7AD84}"/>
              </a:ext>
            </a:extLst>
          </p:cNvPr>
          <p:cNvSpPr txBox="1"/>
          <p:nvPr/>
        </p:nvSpPr>
        <p:spPr>
          <a:xfrm>
            <a:off x="5818199" y="2440538"/>
            <a:ext cx="5689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logis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Kemampuan-kemampuan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operasi-operasi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desentralisasi</a:t>
            </a:r>
            <a:r>
              <a:rPr lang="en-US" dirty="0"/>
              <a:t> dan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dibatasi</a:t>
            </a:r>
            <a:r>
              <a:rPr lang="en-US" dirty="0"/>
              <a:t> oleh </a:t>
            </a:r>
            <a:r>
              <a:rPr lang="en-US" dirty="0" err="1"/>
              <a:t>keegosentrisan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623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1B92-D4FB-4D55-BB1D-8223F443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Operasional</a:t>
            </a:r>
            <a:r>
              <a:rPr lang="en-US" b="1" dirty="0"/>
              <a:t> formal</a:t>
            </a:r>
            <a:endParaRPr lang="en-ID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00C2E5-BDEC-4BDD-8BFB-2A40BA0F9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212" y="385546"/>
            <a:ext cx="2276475" cy="2857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B254E0-021A-4C45-A2AA-7E1B718C8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169" y="385546"/>
            <a:ext cx="6183620" cy="2748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AC7DA7-FD7C-4786-A09A-95F851431D79}"/>
              </a:ext>
            </a:extLst>
          </p:cNvPr>
          <p:cNvSpPr txBox="1"/>
          <p:nvPr/>
        </p:nvSpPr>
        <p:spPr>
          <a:xfrm>
            <a:off x="5818909" y="3225304"/>
            <a:ext cx="5805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dan </a:t>
            </a:r>
            <a:r>
              <a:rPr lang="en-US" dirty="0" err="1"/>
              <a:t>murni</a:t>
            </a:r>
            <a:r>
              <a:rPr lang="en-US" dirty="0"/>
              <a:t> </a:t>
            </a:r>
            <a:r>
              <a:rPr lang="en-US" dirty="0" err="1"/>
              <a:t>simbolis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Masalah-masalah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eksperimentasi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097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4BBB-F7A8-47D1-ABFF-30A73E7A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58" y="289405"/>
            <a:ext cx="3070370" cy="1507067"/>
          </a:xfrm>
        </p:spPr>
        <p:txBody>
          <a:bodyPr/>
          <a:lstStyle/>
          <a:p>
            <a:r>
              <a:rPr lang="en-US" b="1" dirty="0"/>
              <a:t>RETENTION</a:t>
            </a:r>
            <a:endParaRPr lang="en-ID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C7AC2-9972-4295-B308-C95B3C73D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6188" y="13455"/>
            <a:ext cx="3437557" cy="68687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A8AD28-47F2-4DE3-8F51-12C7A3DF19B2}"/>
              </a:ext>
            </a:extLst>
          </p:cNvPr>
          <p:cNvSpPr txBox="1"/>
          <p:nvPr/>
        </p:nvSpPr>
        <p:spPr>
          <a:xfrm>
            <a:off x="7839456" y="6254496"/>
            <a:ext cx="435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i="1" dirty="0" err="1"/>
              <a:t>Januszewski</a:t>
            </a:r>
            <a:r>
              <a:rPr lang="en-ID" i="1" dirty="0"/>
              <a:t> &amp; </a:t>
            </a:r>
            <a:r>
              <a:rPr lang="en-ID" i="1" dirty="0" err="1"/>
              <a:t>Betrus</a:t>
            </a:r>
            <a:r>
              <a:rPr lang="en-ID" i="1" dirty="0"/>
              <a:t>, 2002</a:t>
            </a:r>
          </a:p>
          <a:p>
            <a:r>
              <a:rPr lang="en-ID" i="1" dirty="0"/>
              <a:t> AECT conference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2904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C9C4DBE-EF4C-4318-ADCC-B79A1F7E57AE}"/>
              </a:ext>
            </a:extLst>
          </p:cNvPr>
          <p:cNvSpPr/>
          <p:nvPr/>
        </p:nvSpPr>
        <p:spPr>
          <a:xfrm>
            <a:off x="143837" y="533400"/>
            <a:ext cx="6232579" cy="5791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8267CC-2DDB-4B79-8543-0284A6A34445}"/>
              </a:ext>
            </a:extLst>
          </p:cNvPr>
          <p:cNvSpPr/>
          <p:nvPr/>
        </p:nvSpPr>
        <p:spPr>
          <a:xfrm>
            <a:off x="780288" y="1138796"/>
            <a:ext cx="2484701" cy="210819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PSIKOLOGI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71D8B5-3003-4BBC-982B-405B7AEA5EF7}"/>
              </a:ext>
            </a:extLst>
          </p:cNvPr>
          <p:cNvSpPr/>
          <p:nvPr/>
        </p:nvSpPr>
        <p:spPr>
          <a:xfrm>
            <a:off x="3344311" y="1205039"/>
            <a:ext cx="2484701" cy="210819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HISTORIS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4CF480-F421-4C56-A61C-DD3679317FDD}"/>
              </a:ext>
            </a:extLst>
          </p:cNvPr>
          <p:cNvSpPr/>
          <p:nvPr/>
        </p:nvSpPr>
        <p:spPr>
          <a:xfrm>
            <a:off x="542617" y="3429000"/>
            <a:ext cx="2484701" cy="215771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TEKNOLOGIS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1F56A9-07C4-4279-BABF-22F00F05E102}"/>
              </a:ext>
            </a:extLst>
          </p:cNvPr>
          <p:cNvSpPr/>
          <p:nvPr/>
        </p:nvSpPr>
        <p:spPr>
          <a:xfrm>
            <a:off x="3344310" y="3429000"/>
            <a:ext cx="2484701" cy="215771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EMPIRIS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0A7D84-F8B8-4754-A5FD-45AB88ECB884}"/>
              </a:ext>
            </a:extLst>
          </p:cNvPr>
          <p:cNvSpPr txBox="1"/>
          <p:nvPr/>
        </p:nvSpPr>
        <p:spPr>
          <a:xfrm>
            <a:off x="6693408" y="2890391"/>
            <a:ext cx="4718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LANDASAN-LANDASAN </a:t>
            </a:r>
          </a:p>
          <a:p>
            <a:r>
              <a:rPr lang="en-US" sz="3200" b="1" dirty="0"/>
              <a:t>MEDIA PEMBELAJARAN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12166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9554-9AD3-4B4B-93C4-AC23AA7EF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364B4-0B01-487C-B110-61C18EF10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asil gambar untuk piramida edgar dale">
            <a:extLst>
              <a:ext uri="{FF2B5EF4-FFF2-40B4-BE49-F238E27FC236}">
                <a16:creationId xmlns:a16="http://schemas.microsoft.com/office/drawing/2014/main" id="{B0CD47FA-53C4-46D1-9A6D-9C98AAE34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49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318C80-2F91-4284-94E3-24BCC78FC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84909"/>
            <a:ext cx="12210126" cy="6373091"/>
          </a:xfrm>
        </p:spPr>
      </p:pic>
    </p:spTree>
    <p:extLst>
      <p:ext uri="{BB962C8B-B14F-4D97-AF65-F5344CB8AC3E}">
        <p14:creationId xmlns:p14="http://schemas.microsoft.com/office/powerpoint/2010/main" val="4208725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910A5-D432-404C-9333-A206D832B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4951" y="0"/>
            <a:ext cx="8572499" cy="6858000"/>
          </a:xfrm>
        </p:spPr>
      </p:pic>
    </p:spTree>
    <p:extLst>
      <p:ext uri="{BB962C8B-B14F-4D97-AF65-F5344CB8AC3E}">
        <p14:creationId xmlns:p14="http://schemas.microsoft.com/office/powerpoint/2010/main" val="420925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D65C-71C1-414C-A32D-AB49D3AA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F24BA6-1F1D-4ADF-949F-00A8D3CFC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5776" y="0"/>
            <a:ext cx="9835561" cy="6858000"/>
          </a:xfrm>
        </p:spPr>
      </p:pic>
    </p:spTree>
    <p:extLst>
      <p:ext uri="{BB962C8B-B14F-4D97-AF65-F5344CB8AC3E}">
        <p14:creationId xmlns:p14="http://schemas.microsoft.com/office/powerpoint/2010/main" val="129621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98FD-0386-4974-B01F-3F07FF90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9D315C-ADFB-402D-84EE-4E1B06620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5131" y="0"/>
            <a:ext cx="9479741" cy="6858000"/>
          </a:xfrm>
        </p:spPr>
      </p:pic>
    </p:spTree>
    <p:extLst>
      <p:ext uri="{BB962C8B-B14F-4D97-AF65-F5344CB8AC3E}">
        <p14:creationId xmlns:p14="http://schemas.microsoft.com/office/powerpoint/2010/main" val="3122341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8802-E985-428F-B478-07542B4E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LANDASAN TEKNOLOG Media </a:t>
            </a:r>
            <a:r>
              <a:rPr lang="en-US" dirty="0" err="1"/>
              <a:t>pembelajaran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19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0C1C6-6491-4DA4-933E-69B8A09A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2" y="1612900"/>
            <a:ext cx="11126788" cy="46863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Suatu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media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hanya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memiliki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ke</a:t>
            </a:r>
            <a:r>
              <a:rPr lang="en-US" sz="3600" b="1" u="sng" dirty="0" err="1">
                <a:solidFill>
                  <a:srgbClr val="FFFF00"/>
                </a:solidFill>
              </a:rPr>
              <a:t>unggul</a:t>
            </a:r>
            <a:r>
              <a:rPr lang="en-US" sz="3600" dirty="0" err="1">
                <a:solidFill>
                  <a:srgbClr val="FFFF00"/>
                </a:solidFill>
              </a:rPr>
              <a:t>an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dari</a:t>
            </a:r>
            <a:r>
              <a:rPr lang="en-US" sz="3600" dirty="0">
                <a:solidFill>
                  <a:srgbClr val="FFFF00"/>
                </a:solidFill>
              </a:rPr>
              <a:t> media </a:t>
            </a:r>
            <a:r>
              <a:rPr lang="en-US" sz="3600" dirty="0" err="1">
                <a:solidFill>
                  <a:srgbClr val="FFFF00"/>
                </a:solidFill>
              </a:rPr>
              <a:t>lainnya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bila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digunakan</a:t>
            </a:r>
            <a:r>
              <a:rPr lang="en-US" sz="3600" dirty="0">
                <a:solidFill>
                  <a:srgbClr val="FFFF00"/>
                </a:solidFill>
              </a:rPr>
              <a:t> oleh </a:t>
            </a:r>
            <a:r>
              <a:rPr lang="en-US" sz="3600" dirty="0" err="1">
                <a:solidFill>
                  <a:srgbClr val="FFFF00"/>
                </a:solidFill>
              </a:rPr>
              <a:t>pebelajar</a:t>
            </a:r>
            <a:r>
              <a:rPr lang="en-US" sz="3600" dirty="0">
                <a:solidFill>
                  <a:srgbClr val="FFFF00"/>
                </a:solidFill>
              </a:rPr>
              <a:t> yang </a:t>
            </a:r>
            <a:r>
              <a:rPr lang="en-US" sz="3600" dirty="0" err="1">
                <a:solidFill>
                  <a:srgbClr val="FFFF00"/>
                </a:solidFill>
              </a:rPr>
              <a:t>memiliki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</a:rPr>
              <a:t>karakteristik</a:t>
            </a:r>
            <a:r>
              <a:rPr lang="en-US" sz="3600" dirty="0">
                <a:solidFill>
                  <a:srgbClr val="FFFF00"/>
                </a:solidFill>
              </a:rPr>
              <a:t> yang </a:t>
            </a:r>
            <a:r>
              <a:rPr lang="en-US" sz="3600" b="1" u="sng" dirty="0" err="1">
                <a:solidFill>
                  <a:srgbClr val="FFFF00"/>
                </a:solidFill>
              </a:rPr>
              <a:t>sesuai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dengan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</a:rPr>
              <a:t>rangsangan</a:t>
            </a:r>
            <a:r>
              <a:rPr lang="en-US" sz="3600" dirty="0">
                <a:solidFill>
                  <a:srgbClr val="FFFF00"/>
                </a:solidFill>
              </a:rPr>
              <a:t> yang </a:t>
            </a:r>
            <a:r>
              <a:rPr lang="en-US" sz="3600" dirty="0" err="1">
                <a:solidFill>
                  <a:srgbClr val="FFFF00"/>
                </a:solidFill>
              </a:rPr>
              <a:t>ditimbulkan</a:t>
            </a:r>
            <a:r>
              <a:rPr lang="en-US" sz="3600" dirty="0">
                <a:solidFill>
                  <a:srgbClr val="FFFF00"/>
                </a:solidFill>
              </a:rPr>
              <a:t> oleh media </a:t>
            </a:r>
            <a:r>
              <a:rPr lang="en-US" sz="3600" dirty="0" err="1">
                <a:solidFill>
                  <a:srgbClr val="FFFF00"/>
                </a:solidFill>
              </a:rPr>
              <a:t>pembelajaran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tersebut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69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8802-E985-428F-B478-07542B4E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Potensial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3F053-9569-41AB-829E-8390382EA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Produktivitas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pendidikan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Pembelajaran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bersifat</a:t>
            </a:r>
            <a:r>
              <a:rPr lang="en-US" dirty="0">
                <a:solidFill>
                  <a:schemeClr val="tx1"/>
                </a:solidFill>
              </a:rPr>
              <a:t> individual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Dasar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ilmiah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Memantapkan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pembelajaran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Pembelajaran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langsung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merata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meluas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E6C1-6D50-4B28-A605-01A4945B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LANDASAN EMPIRIK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25564-E13C-483F-A94F-F7C33D5B5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</a:rPr>
              <a:t>empirik</a:t>
            </a:r>
            <a:r>
              <a:rPr lang="en-US" sz="3600" dirty="0"/>
              <a:t> 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keadaan</a:t>
            </a:r>
            <a:r>
              <a:rPr lang="en-US" sz="3600" dirty="0"/>
              <a:t> yang </a:t>
            </a:r>
            <a:r>
              <a:rPr lang="en-US" sz="3600" dirty="0" err="1">
                <a:solidFill>
                  <a:srgbClr val="FFFF00"/>
                </a:solidFill>
              </a:rPr>
              <a:t>bergantung</a:t>
            </a:r>
            <a:r>
              <a:rPr lang="en-US" sz="3600" dirty="0">
                <a:solidFill>
                  <a:srgbClr val="FFFF00"/>
                </a:solidFill>
              </a:rPr>
              <a:t> pada </a:t>
            </a:r>
            <a:r>
              <a:rPr lang="en-US" sz="3600" dirty="0" err="1">
                <a:solidFill>
                  <a:srgbClr val="FFFF00"/>
                </a:solidFill>
              </a:rPr>
              <a:t>bukti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yang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diamati</a:t>
            </a:r>
            <a:r>
              <a:rPr lang="en-US" sz="3600" dirty="0"/>
              <a:t> oleh </a:t>
            </a:r>
            <a:r>
              <a:rPr lang="en-US" sz="3600" dirty="0" err="1"/>
              <a:t>seseorang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28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FBCCC7-0CA3-48F4-9445-54FB31F1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 a m a t</a:t>
            </a:r>
            <a:br>
              <a:rPr lang="en-US" sz="4400" dirty="0"/>
            </a:br>
            <a:endParaRPr lang="en-ID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4D443-2333-4683-92CF-810EAC17E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Klasifikasi</a:t>
            </a:r>
            <a:r>
              <a:rPr lang="en-US" sz="2800" dirty="0">
                <a:solidFill>
                  <a:srgbClr val="FFFF00"/>
                </a:solidFill>
              </a:rPr>
              <a:t> Media </a:t>
            </a:r>
            <a:r>
              <a:rPr lang="en-US" sz="2800" dirty="0" err="1">
                <a:solidFill>
                  <a:srgbClr val="FFFF00"/>
                </a:solidFill>
              </a:rPr>
              <a:t>Pembelajaran</a:t>
            </a:r>
            <a:endParaRPr lang="en-ID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4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D4FF-F3BC-4732-B942-F81E3D4D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LANDASAN </a:t>
            </a:r>
            <a:r>
              <a:rPr lang="en-US" b="1" dirty="0" err="1"/>
              <a:t>pSIKOLOGIS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171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9BF17-6488-4E8F-9AF0-94BE9603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503" y="670887"/>
            <a:ext cx="3187080" cy="1077229"/>
          </a:xfrm>
        </p:spPr>
        <p:txBody>
          <a:bodyPr>
            <a:normAutofit fontScale="90000"/>
          </a:bodyPr>
          <a:lstStyle/>
          <a:p>
            <a:r>
              <a:rPr lang="en-US" dirty="0"/>
              <a:t>LANDASAN PSIKOLOGI</a:t>
            </a:r>
          </a:p>
        </p:txBody>
      </p:sp>
      <p:pic>
        <p:nvPicPr>
          <p:cNvPr id="1030" name="Picture 6" descr="Hasil gambar untuk proses pembelajaran kartun">
            <a:extLst>
              <a:ext uri="{FF2B5EF4-FFF2-40B4-BE49-F238E27FC236}">
                <a16:creationId xmlns:a16="http://schemas.microsoft.com/office/drawing/2014/main" id="{5C615E3D-14C0-435E-82C0-907383B03A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187" y="3828288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sil gambar untuk komputer kartun">
            <a:extLst>
              <a:ext uri="{FF2B5EF4-FFF2-40B4-BE49-F238E27FC236}">
                <a16:creationId xmlns:a16="http://schemas.microsoft.com/office/drawing/2014/main" id="{11E02BAB-267F-4541-AFDA-DD1964E97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22" y="2249438"/>
            <a:ext cx="3066015" cy="261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sd kartun">
            <a:extLst>
              <a:ext uri="{FF2B5EF4-FFF2-40B4-BE49-F238E27FC236}">
                <a16:creationId xmlns:a16="http://schemas.microsoft.com/office/drawing/2014/main" id="{D15E8E3E-FF83-4467-A281-60A9F9053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33" y="429526"/>
            <a:ext cx="3187079" cy="20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C077BE-E5F3-4002-AD95-917FF5199115}"/>
              </a:ext>
            </a:extLst>
          </p:cNvPr>
          <p:cNvSpPr/>
          <p:nvPr/>
        </p:nvSpPr>
        <p:spPr>
          <a:xfrm>
            <a:off x="892657" y="4866408"/>
            <a:ext cx="3811865" cy="1104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MEDIA PEMBELAJARAN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DEB9B6-EFA0-4308-828C-5174EAFB4FBA}"/>
              </a:ext>
            </a:extLst>
          </p:cNvPr>
          <p:cNvSpPr/>
          <p:nvPr/>
        </p:nvSpPr>
        <p:spPr>
          <a:xfrm>
            <a:off x="7495442" y="2443382"/>
            <a:ext cx="3844660" cy="58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Karakteristik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pebelajar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FC7F2D-F7BC-4F08-9DD6-EBA9B3938E9C}"/>
              </a:ext>
            </a:extLst>
          </p:cNvPr>
          <p:cNvSpPr/>
          <p:nvPr/>
        </p:nvSpPr>
        <p:spPr>
          <a:xfrm>
            <a:off x="7656658" y="5862476"/>
            <a:ext cx="4185181" cy="58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Proses </a:t>
            </a:r>
            <a:r>
              <a:rPr lang="en-US" sz="2800" dirty="0" err="1">
                <a:solidFill>
                  <a:schemeClr val="bg1"/>
                </a:solidFill>
              </a:rPr>
              <a:t>pembelajaran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0A6C9E-B566-4170-A218-AEFDA2E867F7}"/>
              </a:ext>
            </a:extLst>
          </p:cNvPr>
          <p:cNvCxnSpPr>
            <a:cxnSpLocks/>
            <a:stCxn id="1028" idx="1"/>
          </p:cNvCxnSpPr>
          <p:nvPr/>
        </p:nvCxnSpPr>
        <p:spPr>
          <a:xfrm flipH="1">
            <a:off x="4704523" y="1446379"/>
            <a:ext cx="3119710" cy="1577237"/>
          </a:xfrm>
          <a:prstGeom prst="straightConnector1">
            <a:avLst/>
          </a:prstGeom>
          <a:ln w="57150">
            <a:solidFill>
              <a:schemeClr val="accent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F66118-4D66-4AD7-BC48-974B607BAA0C}"/>
              </a:ext>
            </a:extLst>
          </p:cNvPr>
          <p:cNvCxnSpPr>
            <a:cxnSpLocks/>
          </p:cNvCxnSpPr>
          <p:nvPr/>
        </p:nvCxnSpPr>
        <p:spPr>
          <a:xfrm flipH="1" flipV="1">
            <a:off x="4769584" y="3828288"/>
            <a:ext cx="3585522" cy="1038120"/>
          </a:xfrm>
          <a:prstGeom prst="straightConnector1">
            <a:avLst/>
          </a:prstGeom>
          <a:ln w="57150">
            <a:solidFill>
              <a:schemeClr val="accent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5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2A46D5-6577-4057-854C-7618B183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09" y="261257"/>
            <a:ext cx="10058400" cy="1065810"/>
          </a:xfrm>
        </p:spPr>
        <p:txBody>
          <a:bodyPr>
            <a:normAutofit/>
          </a:bodyPr>
          <a:lstStyle/>
          <a:p>
            <a:r>
              <a:rPr lang="en-US" sz="4400" b="1" dirty="0"/>
              <a:t>Gaya </a:t>
            </a:r>
            <a:r>
              <a:rPr lang="en-US" sz="4400" b="1" dirty="0" err="1"/>
              <a:t>Belajar</a:t>
            </a:r>
            <a:endParaRPr lang="en-US" sz="4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CE474-08F2-4775-90AC-A26E28F2B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209" y="1327067"/>
            <a:ext cx="8535988" cy="304173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400" dirty="0">
                <a:solidFill>
                  <a:srgbClr val="FFFF00"/>
                </a:solidFill>
              </a:rPr>
              <a:t>Visual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>
                <a:solidFill>
                  <a:srgbClr val="FFFF00"/>
                </a:solidFill>
              </a:rPr>
              <a:t>Auditory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 err="1">
                <a:solidFill>
                  <a:srgbClr val="FFFF00"/>
                </a:solidFill>
              </a:rPr>
              <a:t>Kinestetik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88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394627-20B6-415A-B19A-FFEBFA8DF382}"/>
              </a:ext>
            </a:extLst>
          </p:cNvPr>
          <p:cNvSpPr/>
          <p:nvPr/>
        </p:nvSpPr>
        <p:spPr>
          <a:xfrm>
            <a:off x="485186" y="3163824"/>
            <a:ext cx="2637183" cy="583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GAYA BELAJAR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2932C1-00E9-402F-B1F3-C86022968911}"/>
              </a:ext>
            </a:extLst>
          </p:cNvPr>
          <p:cNvSpPr/>
          <p:nvPr/>
        </p:nvSpPr>
        <p:spPr>
          <a:xfrm>
            <a:off x="7493504" y="881064"/>
            <a:ext cx="3492548" cy="1258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Ceramah</a:t>
            </a:r>
            <a:r>
              <a:rPr lang="en-US" b="1" dirty="0">
                <a:solidFill>
                  <a:schemeClr val="tx1"/>
                </a:solidFill>
              </a:rPr>
              <a:t> guru, radio, </a:t>
            </a:r>
            <a:r>
              <a:rPr lang="en-US" b="1" dirty="0" err="1">
                <a:solidFill>
                  <a:schemeClr val="tx1"/>
                </a:solidFill>
              </a:rPr>
              <a:t>rekaman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2943CF-7BF5-46E8-8192-E6C4A98C07C9}"/>
              </a:ext>
            </a:extLst>
          </p:cNvPr>
          <p:cNvSpPr/>
          <p:nvPr/>
        </p:nvSpPr>
        <p:spPr>
          <a:xfrm>
            <a:off x="7493504" y="2830831"/>
            <a:ext cx="3492548" cy="1258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Gambar, film, video, diagram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C680FA-362D-486D-B7A8-8F5AB10927E8}"/>
              </a:ext>
            </a:extLst>
          </p:cNvPr>
          <p:cNvSpPr/>
          <p:nvPr/>
        </p:nvSpPr>
        <p:spPr>
          <a:xfrm>
            <a:off x="7493504" y="4775661"/>
            <a:ext cx="3492548" cy="1258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Benda </a:t>
            </a:r>
            <a:r>
              <a:rPr lang="en-US" b="1" dirty="0" err="1">
                <a:solidFill>
                  <a:schemeClr val="tx1"/>
                </a:solidFill>
              </a:rPr>
              <a:t>asli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pengalaman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langsung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ADD05-496B-49D6-858B-0B93A7D51E09}"/>
              </a:ext>
            </a:extLst>
          </p:cNvPr>
          <p:cNvSpPr/>
          <p:nvPr/>
        </p:nvSpPr>
        <p:spPr>
          <a:xfrm>
            <a:off x="4698497" y="1216864"/>
            <a:ext cx="1987826" cy="5460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auditif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903E7D-186C-4176-BCF0-D9E32E190E46}"/>
              </a:ext>
            </a:extLst>
          </p:cNvPr>
          <p:cNvSpPr/>
          <p:nvPr/>
        </p:nvSpPr>
        <p:spPr>
          <a:xfrm>
            <a:off x="4778010" y="3174486"/>
            <a:ext cx="1987826" cy="5460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visual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F0813A-733D-40C3-B0A6-BD4DC806D6A7}"/>
              </a:ext>
            </a:extLst>
          </p:cNvPr>
          <p:cNvSpPr/>
          <p:nvPr/>
        </p:nvSpPr>
        <p:spPr>
          <a:xfrm>
            <a:off x="4929809" y="5132108"/>
            <a:ext cx="1987826" cy="5460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kinestetik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DEC384-5EB7-4CF5-9DBB-409C4BA5FEB1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3122369" y="1489895"/>
            <a:ext cx="1576128" cy="1965477"/>
          </a:xfrm>
          <a:prstGeom prst="straightConnector1">
            <a:avLst/>
          </a:prstGeom>
          <a:ln w="381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064341-B68F-489E-BFF1-038D7378888B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 flipV="1">
            <a:off x="3122369" y="3447517"/>
            <a:ext cx="1655641" cy="7855"/>
          </a:xfrm>
          <a:prstGeom prst="straightConnector1">
            <a:avLst/>
          </a:prstGeom>
          <a:ln w="381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8FCA29-3D7B-462E-B474-96652317932A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122369" y="3455372"/>
            <a:ext cx="1655641" cy="1949767"/>
          </a:xfrm>
          <a:prstGeom prst="straightConnector1">
            <a:avLst/>
          </a:prstGeom>
          <a:ln w="381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C82776-1123-45ED-A6A4-BF50F6631F90}"/>
              </a:ext>
            </a:extLst>
          </p:cNvPr>
          <p:cNvCxnSpPr>
            <a:cxnSpLocks/>
            <a:stCxn id="8" idx="3"/>
            <a:endCxn id="5" idx="2"/>
          </p:cNvCxnSpPr>
          <p:nvPr/>
        </p:nvCxnSpPr>
        <p:spPr>
          <a:xfrm>
            <a:off x="6686323" y="1489895"/>
            <a:ext cx="807181" cy="20647"/>
          </a:xfrm>
          <a:prstGeom prst="straightConnector1">
            <a:avLst/>
          </a:prstGeom>
          <a:ln w="38100">
            <a:solidFill>
              <a:srgbClr val="7030A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33E697-77B2-45A4-A432-1C1D1A1FD89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65836" y="3447517"/>
            <a:ext cx="727668" cy="7855"/>
          </a:xfrm>
          <a:prstGeom prst="straightConnector1">
            <a:avLst/>
          </a:prstGeom>
          <a:ln w="38100">
            <a:solidFill>
              <a:srgbClr val="7030A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E5E2D2C-AF50-496F-B7BA-DE3DB8D02EB5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917635" y="5405139"/>
            <a:ext cx="575869" cy="0"/>
          </a:xfrm>
          <a:prstGeom prst="straightConnector1">
            <a:avLst/>
          </a:prstGeom>
          <a:ln w="38100">
            <a:solidFill>
              <a:srgbClr val="7030A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47DC0D-BC03-4AD4-9EE4-B54A986B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9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6CE5-6B64-4937-AA7C-9D57BDE3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15" y="360319"/>
            <a:ext cx="4892537" cy="15070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Tujuan pembelajaran lengkap">
            <a:extLst>
              <a:ext uri="{FF2B5EF4-FFF2-40B4-BE49-F238E27FC236}">
                <a16:creationId xmlns:a16="http://schemas.microsoft.com/office/drawing/2014/main" id="{7F6C6A82-D5D4-45AE-9925-13CEC33FF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15" y="2486025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DD6EB5-0D41-4326-9150-CE8FAF757C84}"/>
              </a:ext>
            </a:extLst>
          </p:cNvPr>
          <p:cNvCxnSpPr>
            <a:cxnSpLocks/>
          </p:cNvCxnSpPr>
          <p:nvPr/>
        </p:nvCxnSpPr>
        <p:spPr>
          <a:xfrm flipV="1">
            <a:off x="3053383" y="1782042"/>
            <a:ext cx="1" cy="346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asil gambar untuk pengetahuan kartun">
            <a:extLst>
              <a:ext uri="{FF2B5EF4-FFF2-40B4-BE49-F238E27FC236}">
                <a16:creationId xmlns:a16="http://schemas.microsoft.com/office/drawing/2014/main" id="{DE6CFA3F-A0D3-45D2-8E98-289C37EF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78" y="189782"/>
            <a:ext cx="1803378" cy="23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D68ED7-1AE6-4927-B6CB-160ACA3CF7EB}"/>
              </a:ext>
            </a:extLst>
          </p:cNvPr>
          <p:cNvCxnSpPr>
            <a:cxnSpLocks/>
            <a:stCxn id="2050" idx="3"/>
            <a:endCxn id="2054" idx="1"/>
          </p:cNvCxnSpPr>
          <p:nvPr/>
        </p:nvCxnSpPr>
        <p:spPr>
          <a:xfrm>
            <a:off x="4874315" y="3429000"/>
            <a:ext cx="1921513" cy="23426"/>
          </a:xfrm>
          <a:prstGeom prst="straightConnector1">
            <a:avLst/>
          </a:prstGeom>
          <a:ln w="38100">
            <a:solidFill>
              <a:schemeClr val="accent3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0391CD-025B-4A2C-A4C0-26AC57E8387B}"/>
              </a:ext>
            </a:extLst>
          </p:cNvPr>
          <p:cNvCxnSpPr>
            <a:cxnSpLocks/>
            <a:stCxn id="2050" idx="3"/>
            <a:endCxn id="2056" idx="1"/>
          </p:cNvCxnSpPr>
          <p:nvPr/>
        </p:nvCxnSpPr>
        <p:spPr>
          <a:xfrm>
            <a:off x="4874315" y="3429000"/>
            <a:ext cx="1921513" cy="2155711"/>
          </a:xfrm>
          <a:prstGeom prst="straightConnector1">
            <a:avLst/>
          </a:prstGeom>
          <a:ln w="38100">
            <a:solidFill>
              <a:schemeClr val="accent4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asil gambar untuk membuang sampah kartun">
            <a:extLst>
              <a:ext uri="{FF2B5EF4-FFF2-40B4-BE49-F238E27FC236}">
                <a16:creationId xmlns:a16="http://schemas.microsoft.com/office/drawing/2014/main" id="{5A8FD0D4-B891-4105-932E-CABD5042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28" y="2741619"/>
            <a:ext cx="1490324" cy="142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sil gambar untuk menjahit kartun">
            <a:extLst>
              <a:ext uri="{FF2B5EF4-FFF2-40B4-BE49-F238E27FC236}">
                <a16:creationId xmlns:a16="http://schemas.microsoft.com/office/drawing/2014/main" id="{EC8B4EF8-2A63-4D17-B259-B3DBC86E4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t="4765" r="21337" b="4570"/>
          <a:stretch/>
        </p:blipFill>
        <p:spPr bwMode="auto">
          <a:xfrm>
            <a:off x="6795828" y="4644676"/>
            <a:ext cx="1794861" cy="18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F01775-64DE-43DB-A5D6-FF5E864E5472}"/>
              </a:ext>
            </a:extLst>
          </p:cNvPr>
          <p:cNvSpPr/>
          <p:nvPr/>
        </p:nvSpPr>
        <p:spPr>
          <a:xfrm>
            <a:off x="8808011" y="952922"/>
            <a:ext cx="2138285" cy="609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KOGNITIF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772E3C-7F60-4223-AEA2-A2B31E46E2F6}"/>
              </a:ext>
            </a:extLst>
          </p:cNvPr>
          <p:cNvSpPr/>
          <p:nvPr/>
        </p:nvSpPr>
        <p:spPr>
          <a:xfrm>
            <a:off x="8960411" y="3356566"/>
            <a:ext cx="2138285" cy="609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AFEKTIF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2A6C96-1D5D-4775-BEAE-5EE8DAE9E140}"/>
              </a:ext>
            </a:extLst>
          </p:cNvPr>
          <p:cNvSpPr/>
          <p:nvPr/>
        </p:nvSpPr>
        <p:spPr>
          <a:xfrm>
            <a:off x="8808011" y="5280117"/>
            <a:ext cx="2138285" cy="609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PSIKOMOTORIK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B2EB78-08C6-4791-B3C0-19AFC3D0D7AE}"/>
              </a:ext>
            </a:extLst>
          </p:cNvPr>
          <p:cNvSpPr/>
          <p:nvPr/>
        </p:nvSpPr>
        <p:spPr>
          <a:xfrm>
            <a:off x="2201734" y="4729701"/>
            <a:ext cx="2138285" cy="609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BELAJAR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06FF39-B9E3-403F-879B-35E1CDEF2DCB}"/>
              </a:ext>
            </a:extLst>
          </p:cNvPr>
          <p:cNvCxnSpPr>
            <a:cxnSpLocks/>
            <a:stCxn id="2050" idx="3"/>
            <a:endCxn id="2052" idx="1"/>
          </p:cNvCxnSpPr>
          <p:nvPr/>
        </p:nvCxnSpPr>
        <p:spPr>
          <a:xfrm flipV="1">
            <a:off x="4874315" y="1361978"/>
            <a:ext cx="1902863" cy="2067022"/>
          </a:xfrm>
          <a:prstGeom prst="straightConnector1">
            <a:avLst/>
          </a:prstGeom>
          <a:ln w="38100">
            <a:solidFill>
              <a:schemeClr val="accent3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82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AAB8-F8FF-475B-88D9-F9291ACD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Kognitif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F7BE-1F9F-48CC-9947-A33415A5F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304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1241</TotalTime>
  <Words>756</Words>
  <Application>Microsoft Office PowerPoint</Application>
  <PresentationFormat>Widescreen</PresentationFormat>
  <Paragraphs>131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 Rounded MT Bold</vt:lpstr>
      <vt:lpstr>Calibri</vt:lpstr>
      <vt:lpstr>Century Gothic</vt:lpstr>
      <vt:lpstr>Wingdings 3</vt:lpstr>
      <vt:lpstr>Slice</vt:lpstr>
      <vt:lpstr>LANDASAN-landasan Media Pembelajaran</vt:lpstr>
      <vt:lpstr>PowerPoint Presentation</vt:lpstr>
      <vt:lpstr>LANDASAN pSIKOLOGIS</vt:lpstr>
      <vt:lpstr>LANDASAN PSIKOLOGI</vt:lpstr>
      <vt:lpstr>Gaya Belajar</vt:lpstr>
      <vt:lpstr>PowerPoint Presentation</vt:lpstr>
      <vt:lpstr>PowerPoint Presentation</vt:lpstr>
      <vt:lpstr>PowerPoint Presentation</vt:lpstr>
      <vt:lpstr>Kognitif</vt:lpstr>
      <vt:lpstr>Taksonomi Bloom</vt:lpstr>
      <vt:lpstr>Pengetahuan</vt:lpstr>
      <vt:lpstr>Dimensi Pengetahuan  (Anderson, Krathwol)</vt:lpstr>
      <vt:lpstr>Tahap Perkembangan Berfikir</vt:lpstr>
      <vt:lpstr>Menurut PIAGET</vt:lpstr>
      <vt:lpstr>Sensorimotor</vt:lpstr>
      <vt:lpstr>Pra Operasional</vt:lpstr>
      <vt:lpstr>Operasional kongkrit</vt:lpstr>
      <vt:lpstr>Operasional formal</vt:lpstr>
      <vt:lpstr>RETENTION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LANDASAN TEKNOLOG Media pembelajaran</vt:lpstr>
      <vt:lpstr>PowerPoint Presentation</vt:lpstr>
      <vt:lpstr>Enam Manfaat Potensial</vt:lpstr>
      <vt:lpstr>LANDASAN EMPIRIK</vt:lpstr>
      <vt:lpstr>T a m a 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LANDASAN DAN PENGGOLONGAN</dc:title>
  <dc:creator>humaid4hasan@gmail.com</dc:creator>
  <cp:lastModifiedBy>Editor</cp:lastModifiedBy>
  <cp:revision>42</cp:revision>
  <dcterms:created xsi:type="dcterms:W3CDTF">2018-09-06T01:43:45Z</dcterms:created>
  <dcterms:modified xsi:type="dcterms:W3CDTF">2020-10-15T01:45:47Z</dcterms:modified>
</cp:coreProperties>
</file>