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7" r:id="rId2"/>
    <p:sldId id="256" r:id="rId3"/>
    <p:sldId id="258" r:id="rId4"/>
    <p:sldId id="259" r:id="rId5"/>
    <p:sldId id="260" r:id="rId6"/>
    <p:sldId id="262" r:id="rId7"/>
    <p:sldId id="261" r:id="rId8"/>
    <p:sldId id="263" r:id="rId9"/>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53" autoAdjust="0"/>
    <p:restoredTop sz="94660"/>
  </p:normalViewPr>
  <p:slideViewPr>
    <p:cSldViewPr snapToGrid="0">
      <p:cViewPr>
        <p:scale>
          <a:sx n="62" d="100"/>
          <a:sy n="62" d="100"/>
        </p:scale>
        <p:origin x="-11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1"/>
            <a:ext cx="100584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4258EE4-A2E3-4F0A-99DB-674327E6111C}" type="datetimeFigureOut">
              <a:rPr lang="id-ID" smtClean="0"/>
              <a:t>25/08/2021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DED1EBD-E979-4276-947C-86A00A2A04F1}" type="slidenum">
              <a:rPr lang="id-ID" smtClean="0"/>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258EE4-A2E3-4F0A-99DB-674327E6111C}" type="datetimeFigureOut">
              <a:rPr lang="id-ID" smtClean="0"/>
              <a:t>25/08/2021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DED1EBD-E979-4276-947C-86A00A2A04F1}" type="slidenum">
              <a:rPr lang="id-ID" smtClean="0"/>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3368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258EE4-A2E3-4F0A-99DB-674327E6111C}" type="datetimeFigureOut">
              <a:rPr lang="id-ID" smtClean="0"/>
              <a:t>25/08/2021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DED1EBD-E979-4276-947C-86A00A2A04F1}" type="slidenum">
              <a:rPr lang="id-ID" smtClean="0"/>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258EE4-A2E3-4F0A-99DB-674327E6111C}" type="datetimeFigureOut">
              <a:rPr lang="id-ID" smtClean="0"/>
              <a:t>25/08/2021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DED1EBD-E979-4276-947C-86A00A2A04F1}" type="slidenum">
              <a:rPr lang="id-ID" smtClean="0"/>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10212916"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963085" y="3852863"/>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258EE4-A2E3-4F0A-99DB-674327E6111C}" type="datetimeFigureOut">
              <a:rPr lang="id-ID" smtClean="0"/>
              <a:t>25/08/2021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DED1EBD-E979-4276-947C-86A00A2A04F1}" type="slidenum">
              <a:rPr lang="id-ID" smtClean="0"/>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4258EE4-A2E3-4F0A-99DB-674327E6111C}" type="datetimeFigureOut">
              <a:rPr lang="id-ID" smtClean="0"/>
              <a:t>25/08/2021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4DED1EBD-E979-4276-947C-86A00A2A04F1}" type="slidenum">
              <a:rPr lang="id-ID" smtClean="0"/>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258EE4-A2E3-4F0A-99DB-674327E6111C}" type="datetimeFigureOut">
              <a:rPr lang="id-ID" smtClean="0"/>
              <a:t>25/08/2021</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4DED1EBD-E979-4276-947C-86A00A2A04F1}" type="slidenum">
              <a:rPr lang="id-ID" smtClean="0"/>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258EE4-A2E3-4F0A-99DB-674327E6111C}" type="datetimeFigureOut">
              <a:rPr lang="id-ID" smtClean="0"/>
              <a:t>25/08/2021</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4DED1EBD-E979-4276-947C-86A00A2A04F1}" type="slidenum">
              <a:rPr lang="id-ID" smtClean="0"/>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258EE4-A2E3-4F0A-99DB-674327E6111C}" type="datetimeFigureOut">
              <a:rPr lang="id-ID" smtClean="0"/>
              <a:t>25/08/2021</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4DED1EBD-E979-4276-947C-86A00A2A04F1}" type="slidenum">
              <a:rPr lang="id-ID" smtClean="0"/>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406400"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258EE4-A2E3-4F0A-99DB-674327E6111C}" type="datetimeFigureOut">
              <a:rPr lang="id-ID" smtClean="0"/>
              <a:t>25/08/2021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4DED1EBD-E979-4276-947C-86A00A2A04F1}" type="slidenum">
              <a:rPr lang="id-ID" smtClean="0"/>
              <a:t>‹#›</a:t>
            </a:fld>
            <a:endParaRPr lang="id-ID"/>
          </a:p>
        </p:txBody>
      </p:sp>
      <p:sp>
        <p:nvSpPr>
          <p:cNvPr id="9" name="Content Placeholder 8"/>
          <p:cNvSpPr>
            <a:spLocks noGrp="1"/>
          </p:cNvSpPr>
          <p:nvPr>
            <p:ph sz="quarter" idx="13"/>
          </p:nvPr>
        </p:nvSpPr>
        <p:spPr>
          <a:xfrm>
            <a:off x="406400" y="381000"/>
            <a:ext cx="103632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24258EE4-A2E3-4F0A-99DB-674327E6111C}" type="datetimeFigureOut">
              <a:rPr lang="id-ID" smtClean="0"/>
              <a:t>25/08/2021</a:t>
            </a:fld>
            <a:endParaRPr lang="id-ID"/>
          </a:p>
        </p:txBody>
      </p:sp>
      <p:sp>
        <p:nvSpPr>
          <p:cNvPr id="9" name="Slide Number Placeholder 8"/>
          <p:cNvSpPr>
            <a:spLocks noGrp="1"/>
          </p:cNvSpPr>
          <p:nvPr>
            <p:ph type="sldNum" sz="quarter" idx="11"/>
          </p:nvPr>
        </p:nvSpPr>
        <p:spPr/>
        <p:txBody>
          <a:bodyPr/>
          <a:lstStyle/>
          <a:p>
            <a:fld id="{4DED1EBD-E979-4276-947C-86A00A2A04F1}" type="slidenum">
              <a:rPr lang="id-ID" smtClean="0"/>
              <a:t>‹#›</a:t>
            </a:fld>
            <a:endParaRPr lang="id-ID"/>
          </a:p>
        </p:txBody>
      </p:sp>
      <p:sp>
        <p:nvSpPr>
          <p:cNvPr id="10" name="Footer Placeholder 9"/>
          <p:cNvSpPr>
            <a:spLocks noGrp="1"/>
          </p:cNvSpPr>
          <p:nvPr>
            <p:ph type="ftr" sz="quarter" idx="12"/>
          </p:nvPr>
        </p:nvSpPr>
        <p:spPr/>
        <p:txBody>
          <a:bodyPr/>
          <a:lstStyle/>
          <a:p>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1016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4DED1EBD-E979-4276-947C-86A00A2A04F1}" type="slidenum">
              <a:rPr lang="id-ID" smtClean="0"/>
              <a:t>‹#›</a:t>
            </a:fld>
            <a:endParaRPr lang="id-ID"/>
          </a:p>
        </p:txBody>
      </p:sp>
      <p:sp>
        <p:nvSpPr>
          <p:cNvPr id="5" name="Footer Placeholder 4"/>
          <p:cNvSpPr>
            <a:spLocks noGrp="1"/>
          </p:cNvSpPr>
          <p:nvPr>
            <p:ph type="ftr" sz="quarter" idx="3"/>
          </p:nvPr>
        </p:nvSpPr>
        <p:spPr>
          <a:xfrm rot="16200000">
            <a:off x="10510428" y="3987800"/>
            <a:ext cx="2367281" cy="487680"/>
          </a:xfrm>
          <a:prstGeom prst="rect">
            <a:avLst/>
          </a:prstGeom>
        </p:spPr>
        <p:txBody>
          <a:bodyPr vert="horz" lIns="91440" tIns="45720" rIns="91440" bIns="45720" rtlCol="0" anchor="ctr"/>
          <a:lstStyle>
            <a:lvl1pPr algn="r">
              <a:defRPr sz="1200">
                <a:solidFill>
                  <a:schemeClr val="bg2"/>
                </a:solidFill>
              </a:defRPr>
            </a:lvl1pPr>
          </a:lstStyle>
          <a:p>
            <a:endParaRPr lang="id-ID"/>
          </a:p>
        </p:txBody>
      </p:sp>
      <p:sp>
        <p:nvSpPr>
          <p:cNvPr id="4" name="Date Placeholder 3"/>
          <p:cNvSpPr>
            <a:spLocks noGrp="1"/>
          </p:cNvSpPr>
          <p:nvPr>
            <p:ph type="dt" sz="half" idx="2"/>
          </p:nvPr>
        </p:nvSpPr>
        <p:spPr>
          <a:xfrm rot="16200000">
            <a:off x="10474869" y="1584960"/>
            <a:ext cx="2438399" cy="487680"/>
          </a:xfrm>
          <a:prstGeom prst="rect">
            <a:avLst/>
          </a:prstGeom>
        </p:spPr>
        <p:txBody>
          <a:bodyPr vert="horz" lIns="91440" tIns="45720" rIns="91440" bIns="45720" rtlCol="0" anchor="ctr"/>
          <a:lstStyle>
            <a:lvl1pPr algn="l">
              <a:defRPr sz="1200">
                <a:solidFill>
                  <a:schemeClr val="bg2"/>
                </a:solidFill>
              </a:defRPr>
            </a:lvl1pPr>
          </a:lstStyle>
          <a:p>
            <a:fld id="{24258EE4-A2E3-4F0A-99DB-674327E6111C}" type="datetimeFigureOut">
              <a:rPr lang="id-ID" smtClean="0"/>
              <a:t>25/08/2021</a:t>
            </a:fld>
            <a:endParaRPr lang="id-ID"/>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1" name="Rectangle 10"/>
          <p:cNvSpPr/>
          <p:nvPr/>
        </p:nvSpPr>
        <p:spPr>
          <a:xfrm>
            <a:off x="1327946" y="3472666"/>
            <a:ext cx="6886414" cy="2185214"/>
          </a:xfrm>
          <a:prstGeom prst="rect">
            <a:avLst/>
          </a:prstGeom>
        </p:spPr>
        <p:txBody>
          <a:bodyPr wrap="square">
            <a:spAutoFit/>
          </a:bodyPr>
          <a:lstStyle/>
          <a:p>
            <a:pPr algn="ctr"/>
            <a:r>
              <a:rPr lang="id-ID" sz="3600" b="1" dirty="0" smtClean="0">
                <a:latin typeface="Franklin Gothic Medium Cond" panose="020B0606030402020204" pitchFamily="34" charset="0"/>
              </a:rPr>
              <a:t>MODALITAS BELAJAR DAN FAKTOR-FAKTOR BERPENGARUH TERHADAP BELAJAR</a:t>
            </a:r>
          </a:p>
          <a:p>
            <a:endParaRPr lang="id-ID" sz="2800" b="1" dirty="0"/>
          </a:p>
        </p:txBody>
      </p:sp>
      <p:pic>
        <p:nvPicPr>
          <p:cNvPr id="18" name="Picture 17"/>
          <p:cNvPicPr>
            <a:picLocks noChangeAspect="1"/>
          </p:cNvPicPr>
          <p:nvPr/>
        </p:nvPicPr>
        <p:blipFill>
          <a:blip r:embed="rId2">
            <a:extLst>
              <a:ext uri="{BEBA8EAE-BF5A-486C-A8C5-ECC9F3942E4B}">
                <a14:imgProps xmlns:a14="http://schemas.microsoft.com/office/drawing/2010/main">
                  <a14:imgLayer r:embed="rId3">
                    <a14:imgEffect>
                      <a14:backgroundRemoval t="10000" b="93721" l="10000" r="90000"/>
                    </a14:imgEffect>
                  </a14:imgLayer>
                </a14:imgProps>
              </a:ext>
            </a:extLst>
          </a:blip>
          <a:stretch>
            <a:fillRect/>
          </a:stretch>
        </p:blipFill>
        <p:spPr>
          <a:xfrm>
            <a:off x="7535722" y="743831"/>
            <a:ext cx="6565667" cy="6565667"/>
          </a:xfrm>
          <a:prstGeom prst="rect">
            <a:avLst/>
          </a:prstGeom>
        </p:spPr>
      </p:pic>
    </p:spTree>
    <p:extLst>
      <p:ext uri="{BB962C8B-B14F-4D97-AF65-F5344CB8AC3E}">
        <p14:creationId xmlns:p14="http://schemas.microsoft.com/office/powerpoint/2010/main" val="3012401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Rounded Rectangular Callout 4"/>
          <p:cNvSpPr/>
          <p:nvPr/>
        </p:nvSpPr>
        <p:spPr>
          <a:xfrm>
            <a:off x="285750" y="190500"/>
            <a:ext cx="4095750" cy="1371600"/>
          </a:xfrm>
          <a:prstGeom prst="wedgeRoundRectCallout">
            <a:avLst/>
          </a:prstGeom>
          <a:solidFill>
            <a:schemeClr val="bg1"/>
          </a:solidFill>
          <a:ln w="76200">
            <a:solidFill>
              <a:schemeClr val="accent2">
                <a:lumMod val="50000"/>
              </a:schemeClr>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chemeClr val="tx1"/>
                </a:solidFill>
                <a:latin typeface="Franklin Gothic Medium Cond" panose="020B0606030402020204" pitchFamily="34" charset="0"/>
              </a:rPr>
              <a:t>Pengertian</a:t>
            </a:r>
            <a:r>
              <a:rPr lang="en-US" sz="3600" dirty="0" smtClean="0">
                <a:solidFill>
                  <a:schemeClr val="tx1"/>
                </a:solidFill>
                <a:latin typeface="Franklin Gothic Medium Cond" panose="020B0606030402020204" pitchFamily="34" charset="0"/>
              </a:rPr>
              <a:t> </a:t>
            </a:r>
            <a:r>
              <a:rPr lang="en-US" sz="3600" dirty="0" err="1" smtClean="0">
                <a:solidFill>
                  <a:schemeClr val="tx1"/>
                </a:solidFill>
                <a:latin typeface="Franklin Gothic Medium Cond" panose="020B0606030402020204" pitchFamily="34" charset="0"/>
              </a:rPr>
              <a:t>Modalitas</a:t>
            </a:r>
            <a:endParaRPr lang="id-ID" sz="3600" dirty="0">
              <a:solidFill>
                <a:schemeClr val="tx1"/>
              </a:solidFill>
              <a:latin typeface="Franklin Gothic Medium Cond" panose="020B0606030402020204" pitchFamily="34" charset="0"/>
            </a:endParaRPr>
          </a:p>
        </p:txBody>
      </p:sp>
      <p:sp>
        <p:nvSpPr>
          <p:cNvPr id="6" name="Rectangle 5"/>
          <p:cNvSpPr/>
          <p:nvPr/>
        </p:nvSpPr>
        <p:spPr>
          <a:xfrm>
            <a:off x="1085850" y="1886635"/>
            <a:ext cx="5943600" cy="1384995"/>
          </a:xfrm>
          <a:prstGeom prst="rect">
            <a:avLst/>
          </a:prstGeom>
        </p:spPr>
        <p:txBody>
          <a:bodyPr wrap="square">
            <a:spAutoFit/>
          </a:bodyPr>
          <a:lstStyle/>
          <a:p>
            <a:r>
              <a:rPr lang="id-ID" sz="2800" dirty="0" smtClean="0">
                <a:latin typeface="Franklin Gothic Medium Cond" panose="020B0606030402020204" pitchFamily="34" charset="0"/>
              </a:rPr>
              <a:t>Modalitas belajar adalah cara seseorang dalam</a:t>
            </a:r>
            <a:r>
              <a:rPr lang="en-US" sz="2800" dirty="0" smtClean="0">
                <a:latin typeface="Franklin Gothic Medium Cond" panose="020B0606030402020204" pitchFamily="34" charset="0"/>
              </a:rPr>
              <a:t> </a:t>
            </a:r>
            <a:r>
              <a:rPr lang="id-ID" sz="2800" dirty="0" smtClean="0">
                <a:latin typeface="Franklin Gothic Medium Cond" panose="020B0606030402020204" pitchFamily="34" charset="0"/>
              </a:rPr>
              <a:t>menyerap informasi melalui indra yang dimilikinya</a:t>
            </a:r>
            <a:r>
              <a:rPr lang="id-ID" dirty="0" smtClean="0"/>
              <a:t>.</a:t>
            </a:r>
            <a:endParaRPr lang="id-ID" dirty="0"/>
          </a:p>
        </p:txBody>
      </p:sp>
      <p:sp>
        <p:nvSpPr>
          <p:cNvPr id="9" name="Rounded Rectangle 8"/>
          <p:cNvSpPr/>
          <p:nvPr/>
        </p:nvSpPr>
        <p:spPr>
          <a:xfrm>
            <a:off x="3427644" y="3271630"/>
            <a:ext cx="2935056" cy="1428630"/>
          </a:xfrm>
          <a:prstGeom prst="roundRect">
            <a:avLst/>
          </a:prstGeom>
          <a:solidFill>
            <a:schemeClr val="bg1"/>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Rectangle 9"/>
          <p:cNvSpPr/>
          <p:nvPr/>
        </p:nvSpPr>
        <p:spPr>
          <a:xfrm>
            <a:off x="3549996" y="3484543"/>
            <a:ext cx="2690352" cy="954107"/>
          </a:xfrm>
          <a:prstGeom prst="rect">
            <a:avLst/>
          </a:prstGeom>
        </p:spPr>
        <p:txBody>
          <a:bodyPr wrap="none">
            <a:spAutoFit/>
          </a:bodyPr>
          <a:lstStyle/>
          <a:p>
            <a:pPr algn="ctr"/>
            <a:r>
              <a:rPr lang="en-ID" sz="2800" dirty="0" err="1" smtClean="0">
                <a:latin typeface="Franklin Gothic Medium Cond" panose="020B0606030402020204" pitchFamily="34" charset="0"/>
                <a:ea typeface="Calibri" panose="020F0502020204030204" pitchFamily="34" charset="0"/>
              </a:rPr>
              <a:t>Lingkup</a:t>
            </a:r>
            <a:r>
              <a:rPr lang="en-ID" sz="2800" dirty="0" smtClean="0">
                <a:latin typeface="Franklin Gothic Medium Cond" panose="020B0606030402020204" pitchFamily="34" charset="0"/>
                <a:ea typeface="Calibri" panose="020F0502020204030204" pitchFamily="34" charset="0"/>
              </a:rPr>
              <a:t> </a:t>
            </a:r>
            <a:r>
              <a:rPr lang="en-ID" sz="2800" dirty="0" err="1" smtClean="0">
                <a:latin typeface="Franklin Gothic Medium Cond" panose="020B0606030402020204" pitchFamily="34" charset="0"/>
                <a:ea typeface="Calibri" panose="020F0502020204030204" pitchFamily="34" charset="0"/>
              </a:rPr>
              <a:t>Modalitas</a:t>
            </a:r>
            <a:r>
              <a:rPr lang="en-ID" sz="2800" dirty="0" smtClean="0">
                <a:latin typeface="Franklin Gothic Medium Cond" panose="020B0606030402020204" pitchFamily="34" charset="0"/>
                <a:ea typeface="Calibri" panose="020F0502020204030204" pitchFamily="34" charset="0"/>
              </a:rPr>
              <a:t> </a:t>
            </a:r>
          </a:p>
          <a:p>
            <a:pPr algn="ctr"/>
            <a:r>
              <a:rPr lang="en-ID" sz="2800" dirty="0" err="1" smtClean="0">
                <a:latin typeface="Franklin Gothic Medium Cond" panose="020B0606030402020204" pitchFamily="34" charset="0"/>
                <a:ea typeface="Calibri" panose="020F0502020204030204" pitchFamily="34" charset="0"/>
              </a:rPr>
              <a:t>belajar</a:t>
            </a:r>
            <a:r>
              <a:rPr lang="en-ID" sz="2800" dirty="0" smtClean="0">
                <a:latin typeface="Franklin Gothic Medium Cond" panose="020B0606030402020204" pitchFamily="34" charset="0"/>
                <a:ea typeface="Calibri" panose="020F0502020204030204" pitchFamily="34" charset="0"/>
              </a:rPr>
              <a:t> </a:t>
            </a:r>
            <a:endParaRPr lang="id-ID" sz="2800" dirty="0">
              <a:latin typeface="Franklin Gothic Medium Cond" panose="020B0606030402020204" pitchFamily="34" charset="0"/>
            </a:endParaRPr>
          </a:p>
        </p:txBody>
      </p:sp>
      <p:cxnSp>
        <p:nvCxnSpPr>
          <p:cNvPr id="12" name="Straight Arrow Connector 11"/>
          <p:cNvCxnSpPr/>
          <p:nvPr/>
        </p:nvCxnSpPr>
        <p:spPr>
          <a:xfrm flipV="1">
            <a:off x="6362700" y="3271630"/>
            <a:ext cx="1219200" cy="56167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362700" y="3855140"/>
            <a:ext cx="1428852" cy="1479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7581900" y="2988188"/>
            <a:ext cx="1524000" cy="523220"/>
          </a:xfrm>
          <a:prstGeom prst="rect">
            <a:avLst/>
          </a:prstGeom>
        </p:spPr>
        <p:txBody>
          <a:bodyPr wrap="square">
            <a:spAutoFit/>
          </a:bodyPr>
          <a:lstStyle/>
          <a:p>
            <a:r>
              <a:rPr lang="id-ID" sz="2800" dirty="0" smtClean="0">
                <a:latin typeface="Franklin Gothic Medium Cond" panose="020B0606030402020204" pitchFamily="34" charset="0"/>
              </a:rPr>
              <a:t>Visual</a:t>
            </a:r>
            <a:endParaRPr lang="id-ID" sz="2800" dirty="0">
              <a:latin typeface="Franklin Gothic Medium Cond" panose="020B0606030402020204" pitchFamily="34" charset="0"/>
            </a:endParaRPr>
          </a:p>
        </p:txBody>
      </p:sp>
      <p:sp>
        <p:nvSpPr>
          <p:cNvPr id="16" name="Rectangle 15"/>
          <p:cNvSpPr/>
          <p:nvPr/>
        </p:nvSpPr>
        <p:spPr>
          <a:xfrm>
            <a:off x="7791552" y="3593530"/>
            <a:ext cx="1454757" cy="523220"/>
          </a:xfrm>
          <a:prstGeom prst="rect">
            <a:avLst/>
          </a:prstGeom>
        </p:spPr>
        <p:txBody>
          <a:bodyPr wrap="none">
            <a:spAutoFit/>
          </a:bodyPr>
          <a:lstStyle/>
          <a:p>
            <a:r>
              <a:rPr lang="id-ID" sz="2800" dirty="0" smtClean="0">
                <a:latin typeface="Franklin Gothic Medium Cond" panose="020B0606030402020204" pitchFamily="34" charset="0"/>
              </a:rPr>
              <a:t>Auditorial</a:t>
            </a:r>
            <a:endParaRPr lang="id-ID" sz="2800" dirty="0">
              <a:latin typeface="Franklin Gothic Medium Cond" panose="020B0606030402020204" pitchFamily="34" charset="0"/>
            </a:endParaRPr>
          </a:p>
        </p:txBody>
      </p:sp>
      <p:cxnSp>
        <p:nvCxnSpPr>
          <p:cNvPr id="17" name="Straight Arrow Connector 16"/>
          <p:cNvCxnSpPr/>
          <p:nvPr/>
        </p:nvCxnSpPr>
        <p:spPr>
          <a:xfrm>
            <a:off x="6400698" y="3888225"/>
            <a:ext cx="1181202" cy="49013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7581900" y="4177040"/>
            <a:ext cx="1664409" cy="523220"/>
          </a:xfrm>
          <a:prstGeom prst="rect">
            <a:avLst/>
          </a:prstGeom>
        </p:spPr>
        <p:txBody>
          <a:bodyPr wrap="square">
            <a:spAutoFit/>
          </a:bodyPr>
          <a:lstStyle/>
          <a:p>
            <a:r>
              <a:rPr lang="id-ID" sz="2800" dirty="0" smtClean="0">
                <a:latin typeface="Franklin Gothic Medium Cond" panose="020B0606030402020204" pitchFamily="34" charset="0"/>
              </a:rPr>
              <a:t>Kinestetik</a:t>
            </a:r>
            <a:endParaRPr lang="id-ID" sz="2800" dirty="0">
              <a:latin typeface="Franklin Gothic Medium Cond" panose="020B0606030402020204" pitchFamily="34" charset="0"/>
            </a:endParaRPr>
          </a:p>
        </p:txBody>
      </p:sp>
      <p:pic>
        <p:nvPicPr>
          <p:cNvPr id="23" name="Picture 22"/>
          <p:cNvPicPr>
            <a:picLocks noChangeAspect="1"/>
          </p:cNvPicPr>
          <p:nvPr/>
        </p:nvPicPr>
        <p:blipFill>
          <a:blip r:embed="rId3">
            <a:extLst>
              <a:ext uri="{BEBA8EAE-BF5A-486C-A8C5-ECC9F3942E4B}">
                <a14:imgProps xmlns:a14="http://schemas.microsoft.com/office/drawing/2010/main">
                  <a14:imgLayer r:embed="rId4">
                    <a14:imgEffect>
                      <a14:backgroundRemoval t="469" b="100000" l="625" r="90000">
                        <a14:foregroundMark x1="58438" y1="9375" x2="64531" y2="49531"/>
                        <a14:foregroundMark x1="63438" y1="46563" x2="68594" y2="49531"/>
                        <a14:foregroundMark x1="66250" y1="35781" x2="65156" y2="45313"/>
                        <a14:foregroundMark x1="62969" y1="64219" x2="55000" y2="96250"/>
                        <a14:foregroundMark x1="59531" y1="82031" x2="64063" y2="84375"/>
                        <a14:foregroundMark x1="60625" y1="79375" x2="66250" y2="79375"/>
                        <a14:foregroundMark x1="61719" y1="17656" x2="65781" y2="20313"/>
                        <a14:foregroundMark x1="74844" y1="58438" x2="84375" y2="55156"/>
                        <a14:foregroundMark x1="74844" y1="55469" x2="79844" y2="52188"/>
                        <a14:foregroundMark x1="70313" y1="27187" x2="80469" y2="22813"/>
                        <a14:foregroundMark x1="69688" y1="24531" x2="76406" y2="19531"/>
                        <a14:foregroundMark x1="74219" y1="15937" x2="78125" y2="10469"/>
                        <a14:foregroundMark x1="68594" y1="95781" x2="73125" y2="94844"/>
                        <a14:foregroundMark x1="47031" y1="93906" x2="46563" y2="87656"/>
                        <a14:foregroundMark x1="55000" y1="28125" x2="53906" y2="21875"/>
                        <a14:foregroundMark x1="33438" y1="19531" x2="36406" y2="35000"/>
                        <a14:foregroundMark x1="34063" y1="44531" x2="39219" y2="60313"/>
                        <a14:foregroundMark x1="39219" y1="60313" x2="38594" y2="71875"/>
                        <a14:foregroundMark x1="29531" y1="7031" x2="33438" y2="12969"/>
                        <a14:foregroundMark x1="44219" y1="6094" x2="39688" y2="11094"/>
                        <a14:foregroundMark x1="44844" y1="11719" x2="40313" y2="14063"/>
                        <a14:foregroundMark x1="25625" y1="16563" x2="20469" y2="10781"/>
                        <a14:foregroundMark x1="26094" y1="17969" x2="22813" y2="18594"/>
                        <a14:foregroundMark x1="26094" y1="39375" x2="20000" y2="33750"/>
                        <a14:foregroundMark x1="41406" y1="67656" x2="47656" y2="65625"/>
                        <a14:foregroundMark x1="24531" y1="68594" x2="21563" y2="65000"/>
                      </a14:backgroundRemoval>
                    </a14:imgEffect>
                  </a14:imgLayer>
                </a14:imgProps>
              </a:ext>
            </a:extLst>
          </a:blip>
          <a:stretch>
            <a:fillRect/>
          </a:stretch>
        </p:blipFill>
        <p:spPr>
          <a:xfrm>
            <a:off x="8850141" y="0"/>
            <a:ext cx="3369222" cy="7030604"/>
          </a:xfrm>
          <a:prstGeom prst="rect">
            <a:avLst/>
          </a:prstGeom>
        </p:spPr>
      </p:pic>
    </p:spTree>
    <p:extLst>
      <p:ext uri="{BB962C8B-B14F-4D97-AF65-F5344CB8AC3E}">
        <p14:creationId xmlns:p14="http://schemas.microsoft.com/office/powerpoint/2010/main" val="215836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a:xfrm>
            <a:off x="1194252" y="315765"/>
            <a:ext cx="3257550" cy="62865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1.	Modalitas Belajar Visual </a:t>
            </a:r>
            <a:endParaRPr lang="id-ID" dirty="0"/>
          </a:p>
        </p:txBody>
      </p:sp>
      <p:sp>
        <p:nvSpPr>
          <p:cNvPr id="6" name="Rectangle 5"/>
          <p:cNvSpPr/>
          <p:nvPr/>
        </p:nvSpPr>
        <p:spPr>
          <a:xfrm>
            <a:off x="1409815" y="399257"/>
            <a:ext cx="3041987" cy="461665"/>
          </a:xfrm>
          <a:prstGeom prst="rect">
            <a:avLst/>
          </a:prstGeom>
        </p:spPr>
        <p:txBody>
          <a:bodyPr wrap="none">
            <a:spAutoFit/>
          </a:bodyPr>
          <a:lstStyle/>
          <a:p>
            <a:r>
              <a:rPr lang="id-ID" sz="2400" dirty="0" smtClean="0">
                <a:latin typeface="Franklin Gothic Medium Cond" panose="020B0606030402020204" pitchFamily="34" charset="0"/>
              </a:rPr>
              <a:t>Modalitas Belajar</a:t>
            </a:r>
            <a:r>
              <a:rPr lang="en-US" sz="2400" dirty="0" smtClean="0">
                <a:latin typeface="Franklin Gothic Medium Cond" panose="020B0606030402020204" pitchFamily="34" charset="0"/>
              </a:rPr>
              <a:t> </a:t>
            </a:r>
            <a:r>
              <a:rPr lang="id-ID" sz="2400" dirty="0" smtClean="0">
                <a:latin typeface="Franklin Gothic Medium Cond" panose="020B0606030402020204" pitchFamily="34" charset="0"/>
              </a:rPr>
              <a:t>Visual </a:t>
            </a:r>
            <a:endParaRPr lang="id-ID" sz="2400" dirty="0">
              <a:latin typeface="Franklin Gothic Medium Cond" panose="020B0606030402020204" pitchFamily="34" charset="0"/>
            </a:endParaRPr>
          </a:p>
        </p:txBody>
      </p:sp>
      <p:sp>
        <p:nvSpPr>
          <p:cNvPr id="9" name="Down Arrow 8"/>
          <p:cNvSpPr/>
          <p:nvPr/>
        </p:nvSpPr>
        <p:spPr>
          <a:xfrm>
            <a:off x="2451552" y="1054359"/>
            <a:ext cx="742950" cy="739944"/>
          </a:xfrm>
          <a:prstGeom prst="downArrow">
            <a:avLst/>
          </a:prstGeom>
          <a:solidFill>
            <a:schemeClr val="accent1">
              <a:lumMod val="20000"/>
              <a:lumOff val="8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Rounded Rectangle 9"/>
          <p:cNvSpPr/>
          <p:nvPr/>
        </p:nvSpPr>
        <p:spPr>
          <a:xfrm>
            <a:off x="205526" y="1904247"/>
            <a:ext cx="5235002" cy="4744202"/>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Rectangle 10"/>
          <p:cNvSpPr/>
          <p:nvPr/>
        </p:nvSpPr>
        <p:spPr>
          <a:xfrm>
            <a:off x="495300" y="2014190"/>
            <a:ext cx="4655454" cy="4524315"/>
          </a:xfrm>
          <a:prstGeom prst="rect">
            <a:avLst/>
          </a:prstGeom>
        </p:spPr>
        <p:txBody>
          <a:bodyPr wrap="square">
            <a:spAutoFit/>
          </a:bodyPr>
          <a:lstStyle/>
          <a:p>
            <a:r>
              <a:rPr lang="id-ID" sz="2400" dirty="0" smtClean="0">
                <a:latin typeface="Franklin Gothic Medium Cond" panose="020B0606030402020204" pitchFamily="34" charset="0"/>
              </a:rPr>
              <a:t>Bagi siswa yang bergaya belajar visual, yang memegang peranan penting adalah mata/ penglihatan (visual), dalam hal ini metode pengajaran yang digunakan guru sebaiknya lebih banyak/ dititikberatkan pada peragaan/media, ajak mereka ke obyek-obyek yang berkaitan dengan pelajaran tersebut, atau dengan cara menunjukkan alat peraganya dengan langsung pada siswa atau menggambarkannya di papan tulis</a:t>
            </a:r>
            <a:r>
              <a:rPr lang="id-ID" sz="2400" dirty="0" smtClean="0"/>
              <a:t>.</a:t>
            </a:r>
            <a:endParaRPr lang="id-ID" sz="2400" dirty="0"/>
          </a:p>
        </p:txBody>
      </p:sp>
      <p:sp>
        <p:nvSpPr>
          <p:cNvPr id="12" name="Rectangle 11"/>
          <p:cNvSpPr/>
          <p:nvPr/>
        </p:nvSpPr>
        <p:spPr>
          <a:xfrm>
            <a:off x="6671998" y="315765"/>
            <a:ext cx="4705350" cy="655102"/>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Rectangle 12"/>
          <p:cNvSpPr/>
          <p:nvPr/>
        </p:nvSpPr>
        <p:spPr>
          <a:xfrm>
            <a:off x="7086600" y="445423"/>
            <a:ext cx="4290748" cy="461665"/>
          </a:xfrm>
          <a:prstGeom prst="rect">
            <a:avLst/>
          </a:prstGeom>
        </p:spPr>
        <p:txBody>
          <a:bodyPr wrap="square">
            <a:spAutoFit/>
          </a:bodyPr>
          <a:lstStyle/>
          <a:p>
            <a:r>
              <a:rPr lang="id-ID" sz="2400" dirty="0" smtClean="0">
                <a:latin typeface="Franklin Gothic Medium Cond" panose="020B0606030402020204" pitchFamily="34" charset="0"/>
              </a:rPr>
              <a:t>Ciri-ciri modalitas belajar visual</a:t>
            </a:r>
            <a:endParaRPr lang="id-ID" sz="2400" dirty="0">
              <a:latin typeface="Franklin Gothic Medium Cond" panose="020B0606030402020204" pitchFamily="34" charset="0"/>
            </a:endParaRPr>
          </a:p>
        </p:txBody>
      </p:sp>
      <p:sp>
        <p:nvSpPr>
          <p:cNvPr id="14" name="Rectangle 13"/>
          <p:cNvSpPr/>
          <p:nvPr/>
        </p:nvSpPr>
        <p:spPr>
          <a:xfrm>
            <a:off x="6326849" y="1871206"/>
            <a:ext cx="5810250" cy="5139869"/>
          </a:xfrm>
          <a:prstGeom prst="rect">
            <a:avLst/>
          </a:prstGeom>
        </p:spPr>
        <p:txBody>
          <a:bodyPr wrap="square">
            <a:spAutoFit/>
          </a:bodyPr>
          <a:lstStyle/>
          <a:p>
            <a:pPr marL="285750" lvl="0" indent="-285750">
              <a:buFont typeface="Arial" panose="020B0604020202020204" pitchFamily="34" charset="0"/>
              <a:buChar char="•"/>
            </a:pPr>
            <a:r>
              <a:rPr lang="en-ID" sz="2000" dirty="0" err="1" smtClean="0">
                <a:latin typeface="Franklin Gothic Medium Cond" panose="020B0606030402020204" pitchFamily="34" charset="0"/>
              </a:rPr>
              <a:t>Bicara</a:t>
            </a:r>
            <a:r>
              <a:rPr lang="en-ID" sz="2000" dirty="0" smtClean="0">
                <a:latin typeface="Franklin Gothic Medium Cond" panose="020B0606030402020204" pitchFamily="34" charset="0"/>
              </a:rPr>
              <a:t> </a:t>
            </a:r>
            <a:r>
              <a:rPr lang="en-ID" sz="2000" dirty="0" err="1">
                <a:latin typeface="Franklin Gothic Medium Cond" panose="020B0606030402020204" pitchFamily="34" charset="0"/>
              </a:rPr>
              <a:t>agak</a:t>
            </a:r>
            <a:r>
              <a:rPr lang="en-ID" sz="2000" dirty="0">
                <a:latin typeface="Franklin Gothic Medium Cond" panose="020B0606030402020204" pitchFamily="34" charset="0"/>
              </a:rPr>
              <a:t> </a:t>
            </a:r>
            <a:r>
              <a:rPr lang="en-ID" sz="2000" dirty="0" err="1" smtClean="0">
                <a:latin typeface="Franklin Gothic Medium Cond" panose="020B0606030402020204" pitchFamily="34" charset="0"/>
              </a:rPr>
              <a:t>cepat</a:t>
            </a:r>
            <a:endParaRPr lang="id-ID" sz="2000" dirty="0">
              <a:latin typeface="Franklin Gothic Medium Cond" panose="020B0606030402020204" pitchFamily="34" charset="0"/>
            </a:endParaRPr>
          </a:p>
          <a:p>
            <a:pPr marL="285750" lvl="0" indent="-285750">
              <a:buFont typeface="Arial" panose="020B0604020202020204" pitchFamily="34" charset="0"/>
              <a:buChar char="•"/>
            </a:pPr>
            <a:r>
              <a:rPr lang="en-ID" sz="2000" dirty="0" err="1">
                <a:latin typeface="Franklin Gothic Medium Cond" panose="020B0606030402020204" pitchFamily="34" charset="0"/>
              </a:rPr>
              <a:t>Mementingkan</a:t>
            </a:r>
            <a:r>
              <a:rPr lang="en-ID" sz="2000" dirty="0">
                <a:latin typeface="Franklin Gothic Medium Cond" panose="020B0606030402020204" pitchFamily="34" charset="0"/>
              </a:rPr>
              <a:t> </a:t>
            </a:r>
            <a:r>
              <a:rPr lang="en-ID" sz="2000" dirty="0" err="1">
                <a:latin typeface="Franklin Gothic Medium Cond" panose="020B0606030402020204" pitchFamily="34" charset="0"/>
              </a:rPr>
              <a:t>penampilan</a:t>
            </a:r>
            <a:r>
              <a:rPr lang="en-ID" sz="2000" dirty="0">
                <a:latin typeface="Franklin Gothic Medium Cond" panose="020B0606030402020204" pitchFamily="34" charset="0"/>
              </a:rPr>
              <a:t> </a:t>
            </a:r>
            <a:r>
              <a:rPr lang="en-ID" sz="2000" dirty="0" err="1">
                <a:latin typeface="Franklin Gothic Medium Cond" panose="020B0606030402020204" pitchFamily="34" charset="0"/>
              </a:rPr>
              <a:t>dalam</a:t>
            </a:r>
            <a:r>
              <a:rPr lang="en-ID" sz="2000" dirty="0">
                <a:latin typeface="Franklin Gothic Medium Cond" panose="020B0606030402020204" pitchFamily="34" charset="0"/>
              </a:rPr>
              <a:t> </a:t>
            </a:r>
            <a:r>
              <a:rPr lang="en-ID" sz="2000" dirty="0" err="1">
                <a:latin typeface="Franklin Gothic Medium Cond" panose="020B0606030402020204" pitchFamily="34" charset="0"/>
              </a:rPr>
              <a:t>berpakaian</a:t>
            </a:r>
            <a:r>
              <a:rPr lang="en-ID" sz="2000" dirty="0">
                <a:latin typeface="Franklin Gothic Medium Cond" panose="020B0606030402020204" pitchFamily="34" charset="0"/>
              </a:rPr>
              <a:t>/</a:t>
            </a:r>
            <a:r>
              <a:rPr lang="en-ID" sz="2000" dirty="0" err="1">
                <a:latin typeface="Franklin Gothic Medium Cond" panose="020B0606030402020204" pitchFamily="34" charset="0"/>
              </a:rPr>
              <a:t>presentasi</a:t>
            </a:r>
            <a:r>
              <a:rPr lang="en-ID" sz="2000" dirty="0">
                <a:latin typeface="Franklin Gothic Medium Cond" panose="020B0606030402020204" pitchFamily="34" charset="0"/>
              </a:rPr>
              <a:t> </a:t>
            </a:r>
            <a:endParaRPr lang="id-ID" sz="2000" dirty="0">
              <a:latin typeface="Franklin Gothic Medium Cond" panose="020B0606030402020204" pitchFamily="34" charset="0"/>
            </a:endParaRPr>
          </a:p>
          <a:p>
            <a:pPr marL="285750" lvl="0" indent="-285750">
              <a:buFont typeface="Arial" panose="020B0604020202020204" pitchFamily="34" charset="0"/>
              <a:buChar char="•"/>
            </a:pPr>
            <a:r>
              <a:rPr lang="en-ID" sz="2000" dirty="0" err="1">
                <a:latin typeface="Franklin Gothic Medium Cond" panose="020B0606030402020204" pitchFamily="34" charset="0"/>
              </a:rPr>
              <a:t>Tidak</a:t>
            </a:r>
            <a:r>
              <a:rPr lang="en-ID" sz="2000" dirty="0">
                <a:latin typeface="Franklin Gothic Medium Cond" panose="020B0606030402020204" pitchFamily="34" charset="0"/>
              </a:rPr>
              <a:t> </a:t>
            </a:r>
            <a:r>
              <a:rPr lang="en-ID" sz="2000" dirty="0" err="1">
                <a:latin typeface="Franklin Gothic Medium Cond" panose="020B0606030402020204" pitchFamily="34" charset="0"/>
              </a:rPr>
              <a:t>mudah</a:t>
            </a:r>
            <a:r>
              <a:rPr lang="en-ID" sz="2000" dirty="0">
                <a:latin typeface="Franklin Gothic Medium Cond" panose="020B0606030402020204" pitchFamily="34" charset="0"/>
              </a:rPr>
              <a:t> </a:t>
            </a:r>
            <a:r>
              <a:rPr lang="en-ID" sz="2000" dirty="0" err="1">
                <a:latin typeface="Franklin Gothic Medium Cond" panose="020B0606030402020204" pitchFamily="34" charset="0"/>
              </a:rPr>
              <a:t>terganggu</a:t>
            </a:r>
            <a:r>
              <a:rPr lang="en-ID" sz="2000" dirty="0">
                <a:latin typeface="Franklin Gothic Medium Cond" panose="020B0606030402020204" pitchFamily="34" charset="0"/>
              </a:rPr>
              <a:t> </a:t>
            </a:r>
            <a:r>
              <a:rPr lang="en-ID" sz="2000" dirty="0" err="1">
                <a:latin typeface="Franklin Gothic Medium Cond" panose="020B0606030402020204" pitchFamily="34" charset="0"/>
              </a:rPr>
              <a:t>olehkeributan</a:t>
            </a:r>
            <a:r>
              <a:rPr lang="en-ID" sz="2000" dirty="0">
                <a:latin typeface="Franklin Gothic Medium Cond" panose="020B0606030402020204" pitchFamily="34" charset="0"/>
              </a:rPr>
              <a:t> </a:t>
            </a:r>
            <a:endParaRPr lang="id-ID" sz="2000" dirty="0">
              <a:latin typeface="Franklin Gothic Medium Cond" panose="020B0606030402020204" pitchFamily="34" charset="0"/>
            </a:endParaRPr>
          </a:p>
          <a:p>
            <a:pPr marL="285750" lvl="0" indent="-285750">
              <a:buFont typeface="Arial" panose="020B0604020202020204" pitchFamily="34" charset="0"/>
              <a:buChar char="•"/>
            </a:pPr>
            <a:r>
              <a:rPr lang="en-ID" sz="2000" dirty="0" err="1">
                <a:latin typeface="Franklin Gothic Medium Cond" panose="020B0606030402020204" pitchFamily="34" charset="0"/>
              </a:rPr>
              <a:t>Mengingat</a:t>
            </a:r>
            <a:r>
              <a:rPr lang="en-ID" sz="2000" dirty="0">
                <a:latin typeface="Franklin Gothic Medium Cond" panose="020B0606030402020204" pitchFamily="34" charset="0"/>
              </a:rPr>
              <a:t> yang </a:t>
            </a:r>
            <a:r>
              <a:rPr lang="en-ID" sz="2000" dirty="0" err="1">
                <a:latin typeface="Franklin Gothic Medium Cond" panose="020B0606030402020204" pitchFamily="34" charset="0"/>
              </a:rPr>
              <a:t>dilihat</a:t>
            </a:r>
            <a:r>
              <a:rPr lang="en-ID" sz="2000" dirty="0">
                <a:latin typeface="Franklin Gothic Medium Cond" panose="020B0606030402020204" pitchFamily="34" charset="0"/>
              </a:rPr>
              <a:t>, </a:t>
            </a:r>
            <a:r>
              <a:rPr lang="en-ID" sz="2000" dirty="0" err="1">
                <a:latin typeface="Franklin Gothic Medium Cond" panose="020B0606030402020204" pitchFamily="34" charset="0"/>
              </a:rPr>
              <a:t>dari</a:t>
            </a:r>
            <a:r>
              <a:rPr lang="en-ID" sz="2000" dirty="0">
                <a:latin typeface="Franklin Gothic Medium Cond" panose="020B0606030402020204" pitchFamily="34" charset="0"/>
              </a:rPr>
              <a:t> </a:t>
            </a:r>
            <a:r>
              <a:rPr lang="en-ID" sz="2000" dirty="0" err="1">
                <a:latin typeface="Franklin Gothic Medium Cond" panose="020B0606030402020204" pitchFamily="34" charset="0"/>
              </a:rPr>
              <a:t>pada</a:t>
            </a:r>
            <a:r>
              <a:rPr lang="en-ID" sz="2000" dirty="0">
                <a:latin typeface="Franklin Gothic Medium Cond" panose="020B0606030402020204" pitchFamily="34" charset="0"/>
              </a:rPr>
              <a:t> yang </a:t>
            </a:r>
            <a:r>
              <a:rPr lang="en-ID" sz="2000" dirty="0" err="1">
                <a:latin typeface="Franklin Gothic Medium Cond" panose="020B0606030402020204" pitchFamily="34" charset="0"/>
              </a:rPr>
              <a:t>didenger</a:t>
            </a:r>
            <a:r>
              <a:rPr lang="en-ID" sz="2000" dirty="0">
                <a:latin typeface="Franklin Gothic Medium Cond" panose="020B0606030402020204" pitchFamily="34" charset="0"/>
              </a:rPr>
              <a:t> </a:t>
            </a:r>
            <a:endParaRPr lang="id-ID" sz="2000" dirty="0">
              <a:latin typeface="Franklin Gothic Medium Cond" panose="020B0606030402020204" pitchFamily="34" charset="0"/>
            </a:endParaRPr>
          </a:p>
          <a:p>
            <a:pPr marL="285750" lvl="0" indent="-285750">
              <a:buFont typeface="Arial" panose="020B0604020202020204" pitchFamily="34" charset="0"/>
              <a:buChar char="•"/>
            </a:pPr>
            <a:r>
              <a:rPr lang="en-ID" sz="2000" dirty="0" err="1">
                <a:latin typeface="Franklin Gothic Medium Cond" panose="020B0606030402020204" pitchFamily="34" charset="0"/>
              </a:rPr>
              <a:t>Lebih</a:t>
            </a:r>
            <a:r>
              <a:rPr lang="en-ID" sz="2000" dirty="0">
                <a:latin typeface="Franklin Gothic Medium Cond" panose="020B0606030402020204" pitchFamily="34" charset="0"/>
              </a:rPr>
              <a:t> </a:t>
            </a:r>
            <a:r>
              <a:rPr lang="en-ID" sz="2000" dirty="0" err="1">
                <a:latin typeface="Franklin Gothic Medium Cond" panose="020B0606030402020204" pitchFamily="34" charset="0"/>
              </a:rPr>
              <a:t>suka</a:t>
            </a:r>
            <a:r>
              <a:rPr lang="en-ID" sz="2000" dirty="0">
                <a:latin typeface="Franklin Gothic Medium Cond" panose="020B0606030402020204" pitchFamily="34" charset="0"/>
              </a:rPr>
              <a:t> </a:t>
            </a:r>
            <a:r>
              <a:rPr lang="en-ID" sz="2000" dirty="0" err="1">
                <a:latin typeface="Franklin Gothic Medium Cond" panose="020B0606030402020204" pitchFamily="34" charset="0"/>
              </a:rPr>
              <a:t>membaca</a:t>
            </a:r>
            <a:r>
              <a:rPr lang="en-ID" sz="2000" dirty="0">
                <a:latin typeface="Franklin Gothic Medium Cond" panose="020B0606030402020204" pitchFamily="34" charset="0"/>
              </a:rPr>
              <a:t> </a:t>
            </a:r>
            <a:r>
              <a:rPr lang="en-ID" sz="2000" dirty="0" err="1">
                <a:latin typeface="Franklin Gothic Medium Cond" panose="020B0606030402020204" pitchFamily="34" charset="0"/>
              </a:rPr>
              <a:t>dari</a:t>
            </a:r>
            <a:r>
              <a:rPr lang="en-ID" sz="2000" dirty="0">
                <a:latin typeface="Franklin Gothic Medium Cond" panose="020B0606030402020204" pitchFamily="34" charset="0"/>
              </a:rPr>
              <a:t> </a:t>
            </a:r>
            <a:r>
              <a:rPr lang="en-ID" sz="2000" dirty="0" err="1">
                <a:latin typeface="Franklin Gothic Medium Cond" panose="020B0606030402020204" pitchFamily="34" charset="0"/>
              </a:rPr>
              <a:t>pada</a:t>
            </a:r>
            <a:r>
              <a:rPr lang="en-ID" sz="2000" dirty="0">
                <a:latin typeface="Franklin Gothic Medium Cond" panose="020B0606030402020204" pitchFamily="34" charset="0"/>
              </a:rPr>
              <a:t> </a:t>
            </a:r>
            <a:r>
              <a:rPr lang="en-ID" sz="2000" dirty="0" err="1">
                <a:latin typeface="Franklin Gothic Medium Cond" panose="020B0606030402020204" pitchFamily="34" charset="0"/>
              </a:rPr>
              <a:t>dibacakan</a:t>
            </a:r>
            <a:r>
              <a:rPr lang="en-ID" sz="2000" dirty="0">
                <a:latin typeface="Franklin Gothic Medium Cond" panose="020B0606030402020204" pitchFamily="34" charset="0"/>
              </a:rPr>
              <a:t> </a:t>
            </a:r>
            <a:endParaRPr lang="id-ID" sz="2000" dirty="0">
              <a:latin typeface="Franklin Gothic Medium Cond" panose="020B0606030402020204" pitchFamily="34" charset="0"/>
            </a:endParaRPr>
          </a:p>
          <a:p>
            <a:pPr marL="285750" lvl="0" indent="-285750">
              <a:buFont typeface="Arial" panose="020B0604020202020204" pitchFamily="34" charset="0"/>
              <a:buChar char="•"/>
            </a:pPr>
            <a:r>
              <a:rPr lang="en-ID" sz="2000" dirty="0" err="1">
                <a:latin typeface="Franklin Gothic Medium Cond" panose="020B0606030402020204" pitchFamily="34" charset="0"/>
              </a:rPr>
              <a:t>Pembaca</a:t>
            </a:r>
            <a:r>
              <a:rPr lang="en-ID" sz="2000" dirty="0">
                <a:latin typeface="Franklin Gothic Medium Cond" panose="020B0606030402020204" pitchFamily="34" charset="0"/>
              </a:rPr>
              <a:t> </a:t>
            </a:r>
            <a:r>
              <a:rPr lang="en-ID" sz="2000" dirty="0" err="1">
                <a:latin typeface="Franklin Gothic Medium Cond" panose="020B0606030402020204" pitchFamily="34" charset="0"/>
              </a:rPr>
              <a:t>cepat</a:t>
            </a:r>
            <a:r>
              <a:rPr lang="en-ID" sz="2000" dirty="0">
                <a:latin typeface="Franklin Gothic Medium Cond" panose="020B0606030402020204" pitchFamily="34" charset="0"/>
              </a:rPr>
              <a:t> </a:t>
            </a:r>
            <a:r>
              <a:rPr lang="en-ID" sz="2000" dirty="0" err="1">
                <a:latin typeface="Franklin Gothic Medium Cond" panose="020B0606030402020204" pitchFamily="34" charset="0"/>
              </a:rPr>
              <a:t>dan</a:t>
            </a:r>
            <a:r>
              <a:rPr lang="en-ID" sz="2000" dirty="0">
                <a:latin typeface="Franklin Gothic Medium Cond" panose="020B0606030402020204" pitchFamily="34" charset="0"/>
              </a:rPr>
              <a:t> </a:t>
            </a:r>
            <a:r>
              <a:rPr lang="en-ID" sz="2000" dirty="0" err="1">
                <a:latin typeface="Franklin Gothic Medium Cond" panose="020B0606030402020204" pitchFamily="34" charset="0"/>
              </a:rPr>
              <a:t>tekun</a:t>
            </a:r>
            <a:r>
              <a:rPr lang="en-ID" sz="2000" dirty="0">
                <a:latin typeface="Franklin Gothic Medium Cond" panose="020B0606030402020204" pitchFamily="34" charset="0"/>
              </a:rPr>
              <a:t> </a:t>
            </a:r>
            <a:endParaRPr lang="id-ID" sz="2000" dirty="0">
              <a:latin typeface="Franklin Gothic Medium Cond" panose="020B0606030402020204" pitchFamily="34" charset="0"/>
            </a:endParaRPr>
          </a:p>
          <a:p>
            <a:pPr marL="285750" lvl="0" indent="-285750">
              <a:buFont typeface="Arial" panose="020B0604020202020204" pitchFamily="34" charset="0"/>
              <a:buChar char="•"/>
            </a:pPr>
            <a:r>
              <a:rPr lang="en-ID" sz="2000" dirty="0" err="1">
                <a:latin typeface="Franklin Gothic Medium Cond" panose="020B0606030402020204" pitchFamily="34" charset="0"/>
              </a:rPr>
              <a:t>Seringkali</a:t>
            </a:r>
            <a:r>
              <a:rPr lang="en-ID" sz="2000" dirty="0">
                <a:latin typeface="Franklin Gothic Medium Cond" panose="020B0606030402020204" pitchFamily="34" charset="0"/>
              </a:rPr>
              <a:t> </a:t>
            </a:r>
            <a:r>
              <a:rPr lang="en-ID" sz="2000" dirty="0" err="1">
                <a:latin typeface="Franklin Gothic Medium Cond" panose="020B0606030402020204" pitchFamily="34" charset="0"/>
              </a:rPr>
              <a:t>mengetahui</a:t>
            </a:r>
            <a:r>
              <a:rPr lang="en-ID" sz="2000" dirty="0">
                <a:latin typeface="Franklin Gothic Medium Cond" panose="020B0606030402020204" pitchFamily="34" charset="0"/>
              </a:rPr>
              <a:t> </a:t>
            </a:r>
            <a:r>
              <a:rPr lang="en-ID" sz="2000" dirty="0" err="1">
                <a:latin typeface="Franklin Gothic Medium Cond" panose="020B0606030402020204" pitchFamily="34" charset="0"/>
              </a:rPr>
              <a:t>apa</a:t>
            </a:r>
            <a:r>
              <a:rPr lang="en-ID" sz="2000" dirty="0">
                <a:latin typeface="Franklin Gothic Medium Cond" panose="020B0606030402020204" pitchFamily="34" charset="0"/>
              </a:rPr>
              <a:t> yang </a:t>
            </a:r>
            <a:r>
              <a:rPr lang="en-ID" sz="2000" dirty="0" err="1">
                <a:latin typeface="Franklin Gothic Medium Cond" panose="020B0606030402020204" pitchFamily="34" charset="0"/>
              </a:rPr>
              <a:t>harus</a:t>
            </a:r>
            <a:r>
              <a:rPr lang="en-ID" sz="2000" dirty="0">
                <a:latin typeface="Franklin Gothic Medium Cond" panose="020B0606030402020204" pitchFamily="34" charset="0"/>
              </a:rPr>
              <a:t> </a:t>
            </a:r>
            <a:r>
              <a:rPr lang="en-ID" sz="2000" dirty="0" err="1">
                <a:latin typeface="Franklin Gothic Medium Cond" panose="020B0606030402020204" pitchFamily="34" charset="0"/>
              </a:rPr>
              <a:t>dikatakan</a:t>
            </a:r>
            <a:r>
              <a:rPr lang="en-ID" sz="2000" dirty="0">
                <a:latin typeface="Franklin Gothic Medium Cond" panose="020B0606030402020204" pitchFamily="34" charset="0"/>
              </a:rPr>
              <a:t>, </a:t>
            </a:r>
            <a:r>
              <a:rPr lang="en-ID" sz="2000" dirty="0" err="1">
                <a:latin typeface="Franklin Gothic Medium Cond" panose="020B0606030402020204" pitchFamily="34" charset="0"/>
              </a:rPr>
              <a:t>tapi</a:t>
            </a:r>
            <a:r>
              <a:rPr lang="en-ID" sz="2000" dirty="0">
                <a:latin typeface="Franklin Gothic Medium Cond" panose="020B0606030402020204" pitchFamily="34" charset="0"/>
              </a:rPr>
              <a:t> </a:t>
            </a:r>
            <a:r>
              <a:rPr lang="en-ID" sz="2000" dirty="0" err="1">
                <a:latin typeface="Franklin Gothic Medium Cond" panose="020B0606030402020204" pitchFamily="34" charset="0"/>
              </a:rPr>
              <a:t>tidak</a:t>
            </a:r>
            <a:r>
              <a:rPr lang="en-ID" sz="2000" dirty="0">
                <a:latin typeface="Franklin Gothic Medium Cond" panose="020B0606030402020204" pitchFamily="34" charset="0"/>
              </a:rPr>
              <a:t> </a:t>
            </a:r>
            <a:r>
              <a:rPr lang="en-ID" sz="2000" dirty="0" err="1">
                <a:latin typeface="Franklin Gothic Medium Cond" panose="020B0606030402020204" pitchFamily="34" charset="0"/>
              </a:rPr>
              <a:t>pandai</a:t>
            </a:r>
            <a:r>
              <a:rPr lang="en-ID" sz="2000" dirty="0">
                <a:latin typeface="Franklin Gothic Medium Cond" panose="020B0606030402020204" pitchFamily="34" charset="0"/>
              </a:rPr>
              <a:t> </a:t>
            </a:r>
            <a:r>
              <a:rPr lang="en-ID" sz="2000" dirty="0" err="1">
                <a:latin typeface="Franklin Gothic Medium Cond" panose="020B0606030402020204" pitchFamily="34" charset="0"/>
              </a:rPr>
              <a:t>memilih</a:t>
            </a:r>
            <a:r>
              <a:rPr lang="en-ID" sz="2000" dirty="0">
                <a:latin typeface="Franklin Gothic Medium Cond" panose="020B0606030402020204" pitchFamily="34" charset="0"/>
              </a:rPr>
              <a:t> kata-kata </a:t>
            </a:r>
            <a:endParaRPr lang="id-ID" sz="2000" dirty="0">
              <a:latin typeface="Franklin Gothic Medium Cond" panose="020B0606030402020204" pitchFamily="34" charset="0"/>
            </a:endParaRPr>
          </a:p>
          <a:p>
            <a:pPr marL="285750" lvl="0" indent="-285750">
              <a:buFont typeface="Arial" panose="020B0604020202020204" pitchFamily="34" charset="0"/>
              <a:buChar char="•"/>
            </a:pPr>
            <a:r>
              <a:rPr lang="en-ID" sz="2000" dirty="0" err="1">
                <a:latin typeface="Franklin Gothic Medium Cond" panose="020B0606030402020204" pitchFamily="34" charset="0"/>
              </a:rPr>
              <a:t>Lebih</a:t>
            </a:r>
            <a:r>
              <a:rPr lang="en-ID" sz="2000" dirty="0">
                <a:latin typeface="Franklin Gothic Medium Cond" panose="020B0606030402020204" pitchFamily="34" charset="0"/>
              </a:rPr>
              <a:t> </a:t>
            </a:r>
            <a:r>
              <a:rPr lang="en-ID" sz="2000" dirty="0" err="1">
                <a:latin typeface="Franklin Gothic Medium Cond" panose="020B0606030402020204" pitchFamily="34" charset="0"/>
              </a:rPr>
              <a:t>suka</a:t>
            </a:r>
            <a:r>
              <a:rPr lang="en-ID" sz="2000" dirty="0">
                <a:latin typeface="Franklin Gothic Medium Cond" panose="020B0606030402020204" pitchFamily="34" charset="0"/>
              </a:rPr>
              <a:t> </a:t>
            </a:r>
            <a:r>
              <a:rPr lang="en-ID" sz="2000" dirty="0" err="1">
                <a:latin typeface="Franklin Gothic Medium Cond" panose="020B0606030402020204" pitchFamily="34" charset="0"/>
              </a:rPr>
              <a:t>melakukan</a:t>
            </a:r>
            <a:r>
              <a:rPr lang="en-ID" sz="2000" dirty="0">
                <a:latin typeface="Franklin Gothic Medium Cond" panose="020B0606030402020204" pitchFamily="34" charset="0"/>
              </a:rPr>
              <a:t> </a:t>
            </a:r>
            <a:r>
              <a:rPr lang="en-ID" sz="2000" dirty="0" err="1">
                <a:latin typeface="Franklin Gothic Medium Cond" panose="020B0606030402020204" pitchFamily="34" charset="0"/>
              </a:rPr>
              <a:t>demonstrasi</a:t>
            </a:r>
            <a:r>
              <a:rPr lang="en-ID" sz="2000" dirty="0">
                <a:latin typeface="Franklin Gothic Medium Cond" panose="020B0606030402020204" pitchFamily="34" charset="0"/>
              </a:rPr>
              <a:t> </a:t>
            </a:r>
            <a:r>
              <a:rPr lang="en-ID" sz="2000" dirty="0" err="1">
                <a:latin typeface="Franklin Gothic Medium Cond" panose="020B0606030402020204" pitchFamily="34" charset="0"/>
              </a:rPr>
              <a:t>dari</a:t>
            </a:r>
            <a:r>
              <a:rPr lang="en-ID" sz="2000" dirty="0">
                <a:latin typeface="Franklin Gothic Medium Cond" panose="020B0606030402020204" pitchFamily="34" charset="0"/>
              </a:rPr>
              <a:t> </a:t>
            </a:r>
            <a:r>
              <a:rPr lang="en-ID" sz="2000" dirty="0" err="1">
                <a:latin typeface="Franklin Gothic Medium Cond" panose="020B0606030402020204" pitchFamily="34" charset="0"/>
              </a:rPr>
              <a:t>pada</a:t>
            </a:r>
            <a:r>
              <a:rPr lang="en-ID" sz="2000" dirty="0">
                <a:latin typeface="Franklin Gothic Medium Cond" panose="020B0606030402020204" pitchFamily="34" charset="0"/>
              </a:rPr>
              <a:t> </a:t>
            </a:r>
            <a:r>
              <a:rPr lang="en-ID" sz="2000" dirty="0" err="1">
                <a:latin typeface="Franklin Gothic Medium Cond" panose="020B0606030402020204" pitchFamily="34" charset="0"/>
              </a:rPr>
              <a:t>pidato</a:t>
            </a:r>
            <a:r>
              <a:rPr lang="en-ID" sz="2000" dirty="0">
                <a:latin typeface="Franklin Gothic Medium Cond" panose="020B0606030402020204" pitchFamily="34" charset="0"/>
              </a:rPr>
              <a:t> </a:t>
            </a:r>
            <a:endParaRPr lang="id-ID" sz="2000" dirty="0">
              <a:latin typeface="Franklin Gothic Medium Cond" panose="020B0606030402020204" pitchFamily="34" charset="0"/>
            </a:endParaRPr>
          </a:p>
          <a:p>
            <a:pPr marL="285750" lvl="0" indent="-285750">
              <a:buFont typeface="Arial" panose="020B0604020202020204" pitchFamily="34" charset="0"/>
              <a:buChar char="•"/>
            </a:pPr>
            <a:r>
              <a:rPr lang="en-ID" sz="2000" dirty="0" err="1">
                <a:latin typeface="Franklin Gothic Medium Cond" panose="020B0606030402020204" pitchFamily="34" charset="0"/>
              </a:rPr>
              <a:t>Lebih</a:t>
            </a:r>
            <a:r>
              <a:rPr lang="en-ID" sz="2000" dirty="0">
                <a:latin typeface="Franklin Gothic Medium Cond" panose="020B0606030402020204" pitchFamily="34" charset="0"/>
              </a:rPr>
              <a:t> </a:t>
            </a:r>
            <a:r>
              <a:rPr lang="en-ID" sz="2000" dirty="0" err="1">
                <a:latin typeface="Franklin Gothic Medium Cond" panose="020B0606030402020204" pitchFamily="34" charset="0"/>
              </a:rPr>
              <a:t>suka</a:t>
            </a:r>
            <a:r>
              <a:rPr lang="en-ID" sz="2000" dirty="0">
                <a:latin typeface="Franklin Gothic Medium Cond" panose="020B0606030402020204" pitchFamily="34" charset="0"/>
              </a:rPr>
              <a:t> </a:t>
            </a:r>
            <a:r>
              <a:rPr lang="en-ID" sz="2000" dirty="0" err="1">
                <a:latin typeface="Franklin Gothic Medium Cond" panose="020B0606030402020204" pitchFamily="34" charset="0"/>
              </a:rPr>
              <a:t>musik</a:t>
            </a:r>
            <a:r>
              <a:rPr lang="en-ID" sz="2000" dirty="0">
                <a:latin typeface="Franklin Gothic Medium Cond" panose="020B0606030402020204" pitchFamily="34" charset="0"/>
              </a:rPr>
              <a:t> </a:t>
            </a:r>
            <a:r>
              <a:rPr lang="en-ID" sz="2000" dirty="0" err="1">
                <a:latin typeface="Franklin Gothic Medium Cond" panose="020B0606030402020204" pitchFamily="34" charset="0"/>
              </a:rPr>
              <a:t>dari</a:t>
            </a:r>
            <a:r>
              <a:rPr lang="en-ID" sz="2000" dirty="0">
                <a:latin typeface="Franklin Gothic Medium Cond" panose="020B0606030402020204" pitchFamily="34" charset="0"/>
              </a:rPr>
              <a:t> </a:t>
            </a:r>
            <a:r>
              <a:rPr lang="en-ID" sz="2000" dirty="0" err="1">
                <a:latin typeface="Franklin Gothic Medium Cond" panose="020B0606030402020204" pitchFamily="34" charset="0"/>
              </a:rPr>
              <a:t>pada</a:t>
            </a:r>
            <a:r>
              <a:rPr lang="en-ID" sz="2000" dirty="0">
                <a:latin typeface="Franklin Gothic Medium Cond" panose="020B0606030402020204" pitchFamily="34" charset="0"/>
              </a:rPr>
              <a:t> </a:t>
            </a:r>
            <a:r>
              <a:rPr lang="en-ID" sz="2000" dirty="0" err="1">
                <a:latin typeface="Franklin Gothic Medium Cond" panose="020B0606030402020204" pitchFamily="34" charset="0"/>
              </a:rPr>
              <a:t>seni</a:t>
            </a:r>
            <a:r>
              <a:rPr lang="en-ID" sz="2000" dirty="0">
                <a:latin typeface="Franklin Gothic Medium Cond" panose="020B0606030402020204" pitchFamily="34" charset="0"/>
              </a:rPr>
              <a:t> </a:t>
            </a:r>
            <a:endParaRPr lang="id-ID" sz="2000" dirty="0">
              <a:latin typeface="Franklin Gothic Medium Cond" panose="020B0606030402020204" pitchFamily="34" charset="0"/>
            </a:endParaRPr>
          </a:p>
          <a:p>
            <a:pPr marL="285750" lvl="0" indent="-285750">
              <a:buFont typeface="Arial" panose="020B0604020202020204" pitchFamily="34" charset="0"/>
              <a:buChar char="•"/>
            </a:pPr>
            <a:r>
              <a:rPr lang="en-ID" sz="2000" dirty="0" err="1">
                <a:latin typeface="Franklin Gothic Medium Cond" panose="020B0606030402020204" pitchFamily="34" charset="0"/>
              </a:rPr>
              <a:t>Mempunyai</a:t>
            </a:r>
            <a:r>
              <a:rPr lang="en-ID" sz="2000" dirty="0">
                <a:latin typeface="Franklin Gothic Medium Cond" panose="020B0606030402020204" pitchFamily="34" charset="0"/>
              </a:rPr>
              <a:t> </a:t>
            </a:r>
            <a:r>
              <a:rPr lang="en-ID" sz="2000" dirty="0" err="1">
                <a:latin typeface="Franklin Gothic Medium Cond" panose="020B0606030402020204" pitchFamily="34" charset="0"/>
              </a:rPr>
              <a:t>masalah</a:t>
            </a:r>
            <a:r>
              <a:rPr lang="en-ID" sz="2000" dirty="0">
                <a:latin typeface="Franklin Gothic Medium Cond" panose="020B0606030402020204" pitchFamily="34" charset="0"/>
              </a:rPr>
              <a:t> </a:t>
            </a:r>
            <a:r>
              <a:rPr lang="en-ID" sz="2000" dirty="0" err="1">
                <a:latin typeface="Franklin Gothic Medium Cond" panose="020B0606030402020204" pitchFamily="34" charset="0"/>
              </a:rPr>
              <a:t>untuk</a:t>
            </a:r>
            <a:r>
              <a:rPr lang="en-ID" sz="2000" dirty="0">
                <a:latin typeface="Franklin Gothic Medium Cond" panose="020B0606030402020204" pitchFamily="34" charset="0"/>
              </a:rPr>
              <a:t> </a:t>
            </a:r>
            <a:r>
              <a:rPr lang="en-ID" sz="2000" dirty="0" err="1">
                <a:latin typeface="Franklin Gothic Medium Cond" panose="020B0606030402020204" pitchFamily="34" charset="0"/>
              </a:rPr>
              <a:t>mengingat</a:t>
            </a:r>
            <a:r>
              <a:rPr lang="en-ID" sz="2000" dirty="0">
                <a:latin typeface="Franklin Gothic Medium Cond" panose="020B0606030402020204" pitchFamily="34" charset="0"/>
              </a:rPr>
              <a:t> </a:t>
            </a:r>
            <a:r>
              <a:rPr lang="en-ID" sz="2000" dirty="0" err="1">
                <a:latin typeface="Franklin Gothic Medium Cond" panose="020B0606030402020204" pitchFamily="34" charset="0"/>
              </a:rPr>
              <a:t>instruksi</a:t>
            </a:r>
            <a:r>
              <a:rPr lang="en-ID" sz="2000" dirty="0">
                <a:latin typeface="Franklin Gothic Medium Cond" panose="020B0606030402020204" pitchFamily="34" charset="0"/>
              </a:rPr>
              <a:t> verbal </a:t>
            </a:r>
            <a:r>
              <a:rPr lang="en-ID" sz="2000" dirty="0" err="1">
                <a:latin typeface="Franklin Gothic Medium Cond" panose="020B0606030402020204" pitchFamily="34" charset="0"/>
              </a:rPr>
              <a:t>kecuali</a:t>
            </a:r>
            <a:r>
              <a:rPr lang="en-ID" sz="2000" dirty="0">
                <a:latin typeface="Franklin Gothic Medium Cond" panose="020B0606030402020204" pitchFamily="34" charset="0"/>
              </a:rPr>
              <a:t> </a:t>
            </a:r>
            <a:r>
              <a:rPr lang="en-ID" sz="2000" dirty="0" err="1">
                <a:latin typeface="Franklin Gothic Medium Cond" panose="020B0606030402020204" pitchFamily="34" charset="0"/>
              </a:rPr>
              <a:t>jika</a:t>
            </a:r>
            <a:r>
              <a:rPr lang="en-ID" sz="2000" dirty="0">
                <a:latin typeface="Franklin Gothic Medium Cond" panose="020B0606030402020204" pitchFamily="34" charset="0"/>
              </a:rPr>
              <a:t> </a:t>
            </a:r>
            <a:r>
              <a:rPr lang="en-ID" sz="2000" dirty="0" err="1">
                <a:latin typeface="Franklin Gothic Medium Cond" panose="020B0606030402020204" pitchFamily="34" charset="0"/>
              </a:rPr>
              <a:t>ditulis</a:t>
            </a:r>
            <a:r>
              <a:rPr lang="en-ID" sz="2000" dirty="0">
                <a:latin typeface="Franklin Gothic Medium Cond" panose="020B0606030402020204" pitchFamily="34" charset="0"/>
              </a:rPr>
              <a:t>, </a:t>
            </a:r>
            <a:r>
              <a:rPr lang="en-ID" sz="2000" dirty="0" err="1">
                <a:latin typeface="Franklin Gothic Medium Cond" panose="020B0606030402020204" pitchFamily="34" charset="0"/>
              </a:rPr>
              <a:t>dan</a:t>
            </a:r>
            <a:r>
              <a:rPr lang="en-ID" sz="2000" dirty="0">
                <a:latin typeface="Franklin Gothic Medium Cond" panose="020B0606030402020204" pitchFamily="34" charset="0"/>
              </a:rPr>
              <a:t> </a:t>
            </a:r>
            <a:r>
              <a:rPr lang="en-ID" sz="2000" dirty="0" err="1">
                <a:latin typeface="Franklin Gothic Medium Cond" panose="020B0606030402020204" pitchFamily="34" charset="0"/>
              </a:rPr>
              <a:t>seringkali</a:t>
            </a:r>
            <a:r>
              <a:rPr lang="en-ID" sz="2000" dirty="0">
                <a:latin typeface="Franklin Gothic Medium Cond" panose="020B0606030402020204" pitchFamily="34" charset="0"/>
              </a:rPr>
              <a:t> </a:t>
            </a:r>
            <a:r>
              <a:rPr lang="en-ID" sz="2000" dirty="0" err="1">
                <a:latin typeface="Franklin Gothic Medium Cond" panose="020B0606030402020204" pitchFamily="34" charset="0"/>
              </a:rPr>
              <a:t>minta</a:t>
            </a:r>
            <a:r>
              <a:rPr lang="en-ID" sz="2000" dirty="0">
                <a:latin typeface="Franklin Gothic Medium Cond" panose="020B0606030402020204" pitchFamily="34" charset="0"/>
              </a:rPr>
              <a:t> </a:t>
            </a:r>
            <a:r>
              <a:rPr lang="en-ID" sz="2000" dirty="0" err="1">
                <a:latin typeface="Franklin Gothic Medium Cond" panose="020B0606030402020204" pitchFamily="34" charset="0"/>
              </a:rPr>
              <a:t>bantuan</a:t>
            </a:r>
            <a:r>
              <a:rPr lang="en-ID" sz="2000" dirty="0">
                <a:latin typeface="Franklin Gothic Medium Cond" panose="020B0606030402020204" pitchFamily="34" charset="0"/>
              </a:rPr>
              <a:t> orang </a:t>
            </a:r>
            <a:r>
              <a:rPr lang="en-ID" sz="2000" dirty="0" err="1">
                <a:latin typeface="Franklin Gothic Medium Cond" panose="020B0606030402020204" pitchFamily="34" charset="0"/>
              </a:rPr>
              <a:t>untuk</a:t>
            </a:r>
            <a:r>
              <a:rPr lang="en-ID" sz="2000" dirty="0">
                <a:latin typeface="Franklin Gothic Medium Cond" panose="020B0606030402020204" pitchFamily="34" charset="0"/>
              </a:rPr>
              <a:t> </a:t>
            </a:r>
            <a:r>
              <a:rPr lang="en-ID" sz="2000" dirty="0" err="1">
                <a:latin typeface="Franklin Gothic Medium Cond" panose="020B0606030402020204" pitchFamily="34" charset="0"/>
              </a:rPr>
              <a:t>mengulanginya</a:t>
            </a:r>
            <a:r>
              <a:rPr lang="en-ID" sz="2000" dirty="0">
                <a:latin typeface="Franklin Gothic Medium Cond" panose="020B0606030402020204" pitchFamily="34" charset="0"/>
              </a:rPr>
              <a:t>.</a:t>
            </a:r>
            <a:endParaRPr lang="id-ID" sz="2000" dirty="0">
              <a:latin typeface="Franklin Gothic Medium Cond" panose="020B0606030402020204" pitchFamily="34" charset="0"/>
            </a:endParaRPr>
          </a:p>
          <a:p>
            <a:endParaRPr lang="id-ID" sz="2400" dirty="0">
              <a:latin typeface="Franklin Gothic Medium Cond" panose="020B0606030402020204" pitchFamily="34" charset="0"/>
            </a:endParaRPr>
          </a:p>
          <a:p>
            <a:endParaRPr lang="id-ID" sz="2400" dirty="0"/>
          </a:p>
        </p:txBody>
      </p:sp>
    </p:spTree>
    <p:extLst>
      <p:ext uri="{BB962C8B-B14F-4D97-AF65-F5344CB8AC3E}">
        <p14:creationId xmlns:p14="http://schemas.microsoft.com/office/powerpoint/2010/main" val="1269337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6" name="Rounded Rectangle 5"/>
          <p:cNvSpPr/>
          <p:nvPr/>
        </p:nvSpPr>
        <p:spPr>
          <a:xfrm>
            <a:off x="232475" y="480447"/>
            <a:ext cx="1937288" cy="1906291"/>
          </a:xfrm>
          <a:prstGeom prst="roundRect">
            <a:avLst/>
          </a:prstGeom>
          <a:solidFill>
            <a:schemeClr val="accent6">
              <a:lumMod val="60000"/>
              <a:lumOff val="4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6"/>
          <p:cNvSpPr/>
          <p:nvPr/>
        </p:nvSpPr>
        <p:spPr>
          <a:xfrm>
            <a:off x="232475" y="833427"/>
            <a:ext cx="2050479" cy="1200329"/>
          </a:xfrm>
          <a:prstGeom prst="rect">
            <a:avLst/>
          </a:prstGeom>
        </p:spPr>
        <p:txBody>
          <a:bodyPr wrap="square">
            <a:spAutoFit/>
          </a:bodyPr>
          <a:lstStyle/>
          <a:p>
            <a:pPr algn="ctr"/>
            <a:r>
              <a:rPr lang="id-ID" sz="2400" dirty="0" smtClean="0">
                <a:latin typeface="Franklin Gothic Medium Cond" panose="020B0606030402020204" pitchFamily="34" charset="0"/>
              </a:rPr>
              <a:t>Modalitas Belajar Auditorial </a:t>
            </a:r>
            <a:endParaRPr lang="id-ID" sz="2400" dirty="0">
              <a:latin typeface="Franklin Gothic Medium Cond" panose="020B0606030402020204" pitchFamily="34" charset="0"/>
            </a:endParaRPr>
          </a:p>
        </p:txBody>
      </p:sp>
      <p:sp>
        <p:nvSpPr>
          <p:cNvPr id="8" name="Right Arrow 7"/>
          <p:cNvSpPr/>
          <p:nvPr/>
        </p:nvSpPr>
        <p:spPr>
          <a:xfrm>
            <a:off x="2282954" y="833427"/>
            <a:ext cx="759417" cy="457198"/>
          </a:xfrm>
          <a:prstGeom prst="rightArrow">
            <a:avLst/>
          </a:prstGeom>
          <a:solidFill>
            <a:schemeClr val="accent6">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Rounded Rectangle 8"/>
          <p:cNvSpPr/>
          <p:nvPr/>
        </p:nvSpPr>
        <p:spPr>
          <a:xfrm>
            <a:off x="3223647" y="309966"/>
            <a:ext cx="5191933" cy="1723790"/>
          </a:xfrm>
          <a:prstGeom prst="roundRect">
            <a:avLst/>
          </a:prstGeom>
          <a:solidFill>
            <a:schemeClr val="accent6">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smtClean="0">
                <a:solidFill>
                  <a:schemeClr val="tx1"/>
                </a:solidFill>
                <a:latin typeface="Franklin Gothic Medium Cond" panose="020B0606030402020204" pitchFamily="34" charset="0"/>
              </a:rPr>
              <a:t>Lirikan kekiri/kekanan mendatar bila berbicara sedang-sedang saja. Siswa yang bertipe auditori mengandalkan kesuksesan belajarnya melalui telinga (alat pendengarannya)</a:t>
            </a:r>
            <a:endParaRPr lang="id-ID" sz="2000" dirty="0">
              <a:solidFill>
                <a:schemeClr val="tx1"/>
              </a:solidFill>
              <a:latin typeface="Franklin Gothic Medium Cond" panose="020B0606030402020204" pitchFamily="34" charset="0"/>
            </a:endParaRPr>
          </a:p>
        </p:txBody>
      </p:sp>
      <p:sp>
        <p:nvSpPr>
          <p:cNvPr id="10" name="Down Arrow 9"/>
          <p:cNvSpPr/>
          <p:nvPr/>
        </p:nvSpPr>
        <p:spPr>
          <a:xfrm>
            <a:off x="1009741" y="2572719"/>
            <a:ext cx="495946" cy="759417"/>
          </a:xfrm>
          <a:prstGeom prst="downArrow">
            <a:avLst/>
          </a:prstGeom>
          <a:solidFill>
            <a:schemeClr val="accent6">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Rounded Rectangle 11"/>
          <p:cNvSpPr/>
          <p:nvPr/>
        </p:nvSpPr>
        <p:spPr>
          <a:xfrm>
            <a:off x="232475" y="3464201"/>
            <a:ext cx="1937288" cy="1906291"/>
          </a:xfrm>
          <a:prstGeom prst="roundRect">
            <a:avLst/>
          </a:prstGeom>
          <a:solidFill>
            <a:schemeClr val="accent6">
              <a:lumMod val="60000"/>
              <a:lumOff val="4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Rectangle 12"/>
          <p:cNvSpPr/>
          <p:nvPr/>
        </p:nvSpPr>
        <p:spPr>
          <a:xfrm>
            <a:off x="167452" y="3624769"/>
            <a:ext cx="2067334" cy="1569660"/>
          </a:xfrm>
          <a:prstGeom prst="rect">
            <a:avLst/>
          </a:prstGeom>
        </p:spPr>
        <p:txBody>
          <a:bodyPr wrap="square">
            <a:spAutoFit/>
          </a:bodyPr>
          <a:lstStyle/>
          <a:p>
            <a:pPr algn="ctr"/>
            <a:r>
              <a:rPr lang="id-ID" sz="2400" dirty="0" smtClean="0">
                <a:latin typeface="Franklin Gothic Medium Cond" panose="020B0606030402020204" pitchFamily="34" charset="0"/>
              </a:rPr>
              <a:t>Ciri-ciri modalitas belajar auditorial </a:t>
            </a:r>
            <a:endParaRPr lang="id-ID" sz="2400" dirty="0">
              <a:latin typeface="Franklin Gothic Medium Cond" panose="020B0606030402020204" pitchFamily="34" charset="0"/>
            </a:endParaRPr>
          </a:p>
        </p:txBody>
      </p:sp>
      <p:pic>
        <p:nvPicPr>
          <p:cNvPr id="16" name="Picture 15"/>
          <p:cNvPicPr>
            <a:picLocks noChangeAspect="1"/>
          </p:cNvPicPr>
          <p:nvPr/>
        </p:nvPicPr>
        <p:blipFill>
          <a:blip r:embed="rId3"/>
          <a:stretch>
            <a:fillRect/>
          </a:stretch>
        </p:blipFill>
        <p:spPr>
          <a:xfrm>
            <a:off x="2260291" y="4132207"/>
            <a:ext cx="804742" cy="554784"/>
          </a:xfrm>
          <a:prstGeom prst="rect">
            <a:avLst/>
          </a:prstGeom>
        </p:spPr>
      </p:pic>
      <p:sp>
        <p:nvSpPr>
          <p:cNvPr id="17" name="Rounded Rectangle 16"/>
          <p:cNvSpPr/>
          <p:nvPr/>
        </p:nvSpPr>
        <p:spPr>
          <a:xfrm>
            <a:off x="3223646" y="2200759"/>
            <a:ext cx="8741046" cy="4076055"/>
          </a:xfrm>
          <a:prstGeom prst="roundRect">
            <a:avLst/>
          </a:prstGeom>
          <a:solidFill>
            <a:schemeClr val="accent6">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9" name="Rectangle 18"/>
          <p:cNvSpPr/>
          <p:nvPr/>
        </p:nvSpPr>
        <p:spPr>
          <a:xfrm>
            <a:off x="3525224" y="2253627"/>
            <a:ext cx="8137889" cy="3970318"/>
          </a:xfrm>
          <a:prstGeom prst="rect">
            <a:avLst/>
          </a:prstGeom>
        </p:spPr>
        <p:txBody>
          <a:bodyPr wrap="square">
            <a:spAutoFit/>
          </a:bodyPr>
          <a:lstStyle/>
          <a:p>
            <a:pPr marL="342900" marR="0" lvl="0" indent="-342900" algn="just">
              <a:spcBef>
                <a:spcPts val="0"/>
              </a:spcBef>
              <a:spcAft>
                <a:spcPts val="0"/>
              </a:spcAft>
              <a:buFont typeface="Symbol" panose="05050102010706020507" pitchFamily="18" charset="2"/>
              <a:buChar char=""/>
            </a:pP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Saat</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bekerja</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suka</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bicara</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kepada</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diri</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sendiri</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endParaRPr lang="id-ID" dirty="0" smtClean="0">
              <a:effectLst/>
              <a:latin typeface="Franklin Gothic Medium Cond" panose="020B060603040202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Penampilan</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rapi</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endParaRPr lang="id-ID" dirty="0" smtClean="0">
              <a:effectLst/>
              <a:latin typeface="Franklin Gothic Medium Cond" panose="020B060603040202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Mudah</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terganggu</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olehkeributan</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endParaRPr lang="id-ID" dirty="0" smtClean="0">
              <a:effectLst/>
              <a:latin typeface="Franklin Gothic Medium Cond" panose="020B060603040202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Belajar</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dengan</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mendengarkan</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dan</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mengingat</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apa</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yang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didiskusikan</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dari</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pada</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yang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dilihat</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endParaRPr lang="id-ID" dirty="0" smtClean="0">
              <a:effectLst/>
              <a:latin typeface="Franklin Gothic Medium Cond" panose="020B060603040202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Senang</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membaca</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dengan</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keras</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dan</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mendengarkan</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endParaRPr lang="id-ID" dirty="0" smtClean="0">
              <a:effectLst/>
              <a:latin typeface="Franklin Gothic Medium Cond" panose="020B060603040202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Menggerakkan</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bibir</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mereka</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dan</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mengungkapkan</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tulisan</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di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buku</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ketika</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membaca</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endParaRPr lang="id-ID" dirty="0" smtClean="0">
              <a:effectLst/>
              <a:latin typeface="Franklin Gothic Medium Cond" panose="020B060603040202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Biasanya</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ia</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pembicara</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yang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fasih</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endParaRPr lang="id-ID" dirty="0" smtClean="0">
              <a:effectLst/>
              <a:latin typeface="Franklin Gothic Medium Cond" panose="020B060603040202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Lebih</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pandai</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mengeja</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dengan</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keras</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daripada</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menuliskannya</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endParaRPr lang="id-ID" dirty="0" smtClean="0">
              <a:effectLst/>
              <a:latin typeface="Franklin Gothic Medium Cond" panose="020B060603040202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Lebih</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suka</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gurauan</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lisan</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daripada</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membaca</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komik</a:t>
            </a:r>
            <a:endParaRPr lang="id-ID" dirty="0" smtClean="0">
              <a:effectLst/>
              <a:latin typeface="Franklin Gothic Medium Cond" panose="020B060603040202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Mempunyai</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masalah</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dengan</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pekerjaan-pekerjaan</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yang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melibatkan</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visual k.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Berbicara</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dalam</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irama</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yang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terpola</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endParaRPr lang="id-ID" dirty="0" smtClean="0">
              <a:effectLst/>
              <a:latin typeface="Franklin Gothic Medium Cond" panose="020B060603040202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Dapat</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mengulangi</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kembali</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dan</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menirukan</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nada,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berirama</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dan</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warna</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suara</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a:t>
            </a:r>
            <a:endParaRPr lang="id-ID" dirty="0" smtClean="0">
              <a:effectLst/>
              <a:latin typeface="Franklin Gothic Medium Cond" panose="020B0606030402020204" pitchFamily="34" charset="0"/>
              <a:ea typeface="Calibri" panose="020F0502020204030204" pitchFamily="34" charset="0"/>
              <a:cs typeface="Times New Roman" panose="02020603050405020304" pitchFamily="18" charset="0"/>
            </a:endParaRPr>
          </a:p>
          <a:p>
            <a:pPr marL="1143000" marR="0" algn="just">
              <a:spcBef>
                <a:spcPts val="0"/>
              </a:spcBef>
              <a:spcAft>
                <a:spcPts val="0"/>
              </a:spcAft>
            </a:pPr>
            <a:r>
              <a:rPr lang="id-ID" b="1"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endParaRPr lang="id-ID" dirty="0">
              <a:effectLst/>
              <a:latin typeface="Franklin Gothic Medium Cond" panose="020B0606030402020204" pitchFamily="34" charset="0"/>
              <a:ea typeface="Calibri" panose="020F0502020204030204" pitchFamily="34" charset="0"/>
              <a:cs typeface="Times New Roman" panose="02020603050405020304" pitchFamily="18" charset="0"/>
            </a:endParaRPr>
          </a:p>
        </p:txBody>
      </p:sp>
      <p:pic>
        <p:nvPicPr>
          <p:cNvPr id="20" name="Picture 19"/>
          <p:cNvPicPr>
            <a:picLocks noChangeAspect="1"/>
          </p:cNvPicPr>
          <p:nvPr/>
        </p:nvPicPr>
        <p:blipFill>
          <a:blip r:embed="rId4">
            <a:extLst>
              <a:ext uri="{BEBA8EAE-BF5A-486C-A8C5-ECC9F3942E4B}">
                <a14:imgProps xmlns:a14="http://schemas.microsoft.com/office/drawing/2010/main">
                  <a14:imgLayer r:embed="rId5">
                    <a14:imgEffect>
                      <a14:backgroundRemoval t="10000" b="97667" l="10000" r="90000">
                        <a14:foregroundMark x1="27065" y1="52167" x2="33913" y2="53833"/>
                        <a14:foregroundMark x1="35435" y1="49833" x2="42935" y2="65000"/>
                        <a14:foregroundMark x1="40109" y1="38167" x2="41630" y2="38167"/>
                        <a14:foregroundMark x1="53587" y1="38667" x2="54348" y2="42667"/>
                        <a14:foregroundMark x1="47065" y1="36333" x2="47065" y2="39000"/>
                        <a14:foregroundMark x1="57283" y1="68500" x2="62935" y2="70833"/>
                        <a14:foregroundMark x1="48913" y1="79333" x2="48913" y2="82000"/>
                        <a14:foregroundMark x1="37283" y1="65333" x2="35978" y2="66167"/>
                      </a14:backgroundRemoval>
                    </a14:imgEffect>
                  </a14:imgLayer>
                </a14:imgProps>
              </a:ext>
            </a:extLst>
          </a:blip>
          <a:stretch>
            <a:fillRect/>
          </a:stretch>
        </p:blipFill>
        <p:spPr>
          <a:xfrm>
            <a:off x="9129919" y="-123987"/>
            <a:ext cx="3645674" cy="2377613"/>
          </a:xfrm>
          <a:prstGeom prst="rect">
            <a:avLst/>
          </a:prstGeom>
        </p:spPr>
      </p:pic>
    </p:spTree>
    <p:extLst>
      <p:ext uri="{BB962C8B-B14F-4D97-AF65-F5344CB8AC3E}">
        <p14:creationId xmlns:p14="http://schemas.microsoft.com/office/powerpoint/2010/main" val="4050140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a:xfrm>
            <a:off x="268869" y="315155"/>
            <a:ext cx="3378169" cy="461665"/>
          </a:xfrm>
          <a:prstGeom prst="rect">
            <a:avLst/>
          </a:prstGeom>
        </p:spPr>
        <p:txBody>
          <a:bodyPr wrap="none">
            <a:spAutoFit/>
          </a:bodyPr>
          <a:lstStyle/>
          <a:p>
            <a:pPr algn="just"/>
            <a:r>
              <a:rPr lang="en-ID" sz="2400" dirty="0" err="1">
                <a:latin typeface="Franklin Gothic Medium Cond" panose="020B0606030402020204" pitchFamily="34" charset="0"/>
                <a:ea typeface="Calibri" panose="020F0502020204030204" pitchFamily="34" charset="0"/>
                <a:cs typeface="Times New Roman" panose="02020603050405020304" pitchFamily="18" charset="0"/>
              </a:rPr>
              <a:t>Modalitas</a:t>
            </a:r>
            <a:r>
              <a:rPr lang="en-ID" sz="2400" dirty="0">
                <a:latin typeface="Franklin Gothic Medium Cond" panose="020B0606030402020204" pitchFamily="34" charset="0"/>
                <a:ea typeface="Calibri" panose="020F0502020204030204" pitchFamily="34" charset="0"/>
                <a:cs typeface="Times New Roman" panose="02020603050405020304" pitchFamily="18" charset="0"/>
              </a:rPr>
              <a:t> </a:t>
            </a:r>
            <a:r>
              <a:rPr lang="en-ID" sz="2400" dirty="0" err="1">
                <a:latin typeface="Franklin Gothic Medium Cond" panose="020B0606030402020204" pitchFamily="34" charset="0"/>
                <a:ea typeface="Calibri" panose="020F0502020204030204" pitchFamily="34" charset="0"/>
                <a:cs typeface="Times New Roman" panose="02020603050405020304" pitchFamily="18" charset="0"/>
              </a:rPr>
              <a:t>Belajar</a:t>
            </a:r>
            <a:r>
              <a:rPr lang="en-ID" sz="2400" dirty="0">
                <a:latin typeface="Franklin Gothic Medium Cond" panose="020B0606030402020204" pitchFamily="34" charset="0"/>
                <a:ea typeface="Calibri" panose="020F0502020204030204" pitchFamily="34" charset="0"/>
                <a:cs typeface="Times New Roman" panose="02020603050405020304" pitchFamily="18" charset="0"/>
              </a:rPr>
              <a:t> </a:t>
            </a:r>
            <a:r>
              <a:rPr lang="en-ID" sz="2400" dirty="0" err="1">
                <a:latin typeface="Franklin Gothic Medium Cond" panose="020B0606030402020204" pitchFamily="34" charset="0"/>
                <a:ea typeface="Calibri" panose="020F0502020204030204" pitchFamily="34" charset="0"/>
                <a:cs typeface="Times New Roman" panose="02020603050405020304" pitchFamily="18" charset="0"/>
              </a:rPr>
              <a:t>Kinestetik</a:t>
            </a:r>
            <a:endParaRPr lang="id-ID" sz="2400" dirty="0">
              <a:effectLst/>
              <a:latin typeface="Franklin Gothic Medium Cond" panose="020B0606030402020204" pitchFamily="34" charset="0"/>
              <a:ea typeface="Calibri" panose="020F0502020204030204" pitchFamily="34" charset="0"/>
              <a:cs typeface="Times New Roman" panose="02020603050405020304" pitchFamily="18" charset="0"/>
            </a:endParaRPr>
          </a:p>
        </p:txBody>
      </p:sp>
      <p:cxnSp>
        <p:nvCxnSpPr>
          <p:cNvPr id="7" name="Straight Arrow Connector 6"/>
          <p:cNvCxnSpPr>
            <a:stCxn id="5" idx="2"/>
          </p:cNvCxnSpPr>
          <p:nvPr/>
        </p:nvCxnSpPr>
        <p:spPr>
          <a:xfrm flipH="1">
            <a:off x="1957953" y="776820"/>
            <a:ext cx="1" cy="57153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637654" y="1348353"/>
            <a:ext cx="6096000" cy="1015663"/>
          </a:xfrm>
          <a:prstGeom prst="rect">
            <a:avLst/>
          </a:prstGeom>
        </p:spPr>
        <p:txBody>
          <a:bodyPr>
            <a:spAutoFit/>
          </a:bodyPr>
          <a:lstStyle/>
          <a:p>
            <a:r>
              <a:rPr lang="id-ID" sz="2000" dirty="0" smtClean="0">
                <a:latin typeface="Franklin Gothic Medium Cond" panose="020B0606030402020204" pitchFamily="34" charset="0"/>
              </a:rPr>
              <a:t>Lirikan kebawah bila berbicara, berbicara lebih lambat. Anak yang mempunyai gaya belajar kinestetik belajar melalui bergerak, menyentuh, dan melakukan</a:t>
            </a:r>
            <a:r>
              <a:rPr lang="en-US" sz="2000" dirty="0" smtClean="0">
                <a:latin typeface="Franklin Gothic Medium Cond" panose="020B0606030402020204" pitchFamily="34" charset="0"/>
              </a:rPr>
              <a:t> </a:t>
            </a:r>
            <a:endParaRPr lang="id-ID" sz="2000" dirty="0">
              <a:latin typeface="Franklin Gothic Medium Cond" panose="020B0606030402020204" pitchFamily="34" charset="0"/>
            </a:endParaRPr>
          </a:p>
        </p:txBody>
      </p:sp>
      <p:cxnSp>
        <p:nvCxnSpPr>
          <p:cNvPr id="17" name="Straight Arrow Connector 16"/>
          <p:cNvCxnSpPr/>
          <p:nvPr/>
        </p:nvCxnSpPr>
        <p:spPr>
          <a:xfrm flipH="1">
            <a:off x="945397" y="776820"/>
            <a:ext cx="1" cy="158719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0" y="2364016"/>
            <a:ext cx="4203715" cy="461665"/>
          </a:xfrm>
          <a:prstGeom prst="rect">
            <a:avLst/>
          </a:prstGeom>
        </p:spPr>
        <p:txBody>
          <a:bodyPr wrap="none">
            <a:spAutoFit/>
          </a:bodyPr>
          <a:lstStyle/>
          <a:p>
            <a:r>
              <a:rPr lang="id-ID" sz="2400" dirty="0" smtClean="0">
                <a:latin typeface="Franklin Gothic Medium Cond" panose="020B0606030402020204" pitchFamily="34" charset="0"/>
              </a:rPr>
              <a:t>Ciri-ciri modalitas belajar kinestetik</a:t>
            </a:r>
            <a:endParaRPr lang="id-ID" sz="2400" dirty="0">
              <a:latin typeface="Franklin Gothic Medium Cond" panose="020B0606030402020204" pitchFamily="34" charset="0"/>
            </a:endParaRPr>
          </a:p>
        </p:txBody>
      </p:sp>
      <p:sp>
        <p:nvSpPr>
          <p:cNvPr id="22" name="Rectangle 21"/>
          <p:cNvSpPr/>
          <p:nvPr/>
        </p:nvSpPr>
        <p:spPr>
          <a:xfrm>
            <a:off x="64346" y="2825681"/>
            <a:ext cx="7165383" cy="3970318"/>
          </a:xfrm>
          <a:prstGeom prst="rect">
            <a:avLst/>
          </a:prstGeom>
        </p:spPr>
        <p:txBody>
          <a:bodyPr wrap="square">
            <a:spAutoFit/>
          </a:bodyPr>
          <a:lstStyle/>
          <a:p>
            <a:pPr marL="342900" marR="0" lvl="0" indent="-342900" algn="just">
              <a:spcBef>
                <a:spcPts val="0"/>
              </a:spcBef>
              <a:spcAft>
                <a:spcPts val="0"/>
              </a:spcAft>
              <a:buFont typeface="Symbol" panose="05050102010706020507" pitchFamily="18" charset="2"/>
              <a:buChar char=""/>
            </a:pP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Berbicara</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perlahan</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endParaRPr lang="id-ID" dirty="0" smtClean="0">
              <a:effectLst/>
              <a:latin typeface="Franklin Gothic Medium Cond" panose="020B060603040202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Penampilan</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rapi</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endParaRPr lang="id-ID" dirty="0" smtClean="0">
              <a:effectLst/>
              <a:latin typeface="Franklin Gothic Medium Cond" panose="020B060603040202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Tidak</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terlalu</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mudah</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terganggu</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dengan</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situasi</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keributan</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endParaRPr lang="id-ID" dirty="0" smtClean="0">
              <a:effectLst/>
              <a:latin typeface="Franklin Gothic Medium Cond" panose="020B060603040202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Belajar</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melalui</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memanipulasi</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dan</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praktek</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endParaRPr lang="id-ID" dirty="0" smtClean="0">
              <a:effectLst/>
              <a:latin typeface="Franklin Gothic Medium Cond" panose="020B060603040202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Menghafal</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dengan</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cara</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berjalan</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dan</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melihat</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endParaRPr lang="id-ID" dirty="0" smtClean="0">
              <a:effectLst/>
              <a:latin typeface="Franklin Gothic Medium Cond" panose="020B060603040202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Menggunakan</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jari</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sebagai</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petunjuk</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ketika</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membaca</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endParaRPr lang="id-ID" dirty="0" smtClean="0">
              <a:effectLst/>
              <a:latin typeface="Franklin Gothic Medium Cond" panose="020B060603040202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Merasa</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kesulitan</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untuk</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menulis</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tetapi</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hebat</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dalam</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bercerita</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endParaRPr lang="id-ID" dirty="0" smtClean="0">
              <a:effectLst/>
              <a:latin typeface="Franklin Gothic Medium Cond" panose="020B060603040202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Menyukai</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buku-buku</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dan</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mereka</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mencerminkan</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aksi</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dengan</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gerakan</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tubuh</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saat</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membaca</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endParaRPr lang="id-ID" dirty="0" smtClean="0">
              <a:effectLst/>
              <a:latin typeface="Franklin Gothic Medium Cond" panose="020B060603040202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Menyukai</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permainan</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yang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menyibukkan</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a:t>
            </a:r>
            <a:endParaRPr lang="id-ID" dirty="0" smtClean="0">
              <a:effectLst/>
              <a:latin typeface="Franklin Gothic Medium Cond" panose="020B060603040202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Tidak</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dapat</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mengingat</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geografi</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kecuali</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jika</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mereka</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memang</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pernah</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berada</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di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tempat</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itu</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endParaRPr lang="id-ID" dirty="0" smtClean="0">
              <a:effectLst/>
              <a:latin typeface="Franklin Gothic Medium Cond" panose="020B060603040202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Menyentuh</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orang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untuk</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mendapatkan</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perhatian</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mereka</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menggunakan</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kata-kata yang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mengandung</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aksi</a:t>
            </a:r>
            <a:r>
              <a:rPr lang="en-ID" dirty="0" smtClean="0">
                <a:effectLst/>
                <a:latin typeface="Franklin Gothic Medium Cond" panose="020B0606030402020204" pitchFamily="34" charset="0"/>
                <a:ea typeface="Calibri" panose="020F0502020204030204" pitchFamily="34" charset="0"/>
                <a:cs typeface="Times New Roman" panose="02020603050405020304" pitchFamily="18" charset="0"/>
              </a:rPr>
              <a:t>.</a:t>
            </a:r>
            <a:endParaRPr lang="id-ID" dirty="0">
              <a:effectLst/>
              <a:latin typeface="Franklin Gothic Medium Cond" panose="020B06060304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887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Down Arrow 4"/>
          <p:cNvSpPr/>
          <p:nvPr/>
        </p:nvSpPr>
        <p:spPr>
          <a:xfrm>
            <a:off x="5563892" y="777342"/>
            <a:ext cx="418454" cy="478543"/>
          </a:xfrm>
          <a:prstGeom prst="downArrow">
            <a:avLst/>
          </a:prstGeom>
          <a:solidFill>
            <a:schemeClr val="accent2">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p:cNvSpPr/>
          <p:nvPr/>
        </p:nvSpPr>
        <p:spPr>
          <a:xfrm>
            <a:off x="2934346" y="1255885"/>
            <a:ext cx="6096000" cy="2246769"/>
          </a:xfrm>
          <a:prstGeom prst="rect">
            <a:avLst/>
          </a:prstGeom>
        </p:spPr>
        <p:txBody>
          <a:bodyPr>
            <a:spAutoFit/>
          </a:bodyPr>
          <a:lstStyle/>
          <a:p>
            <a:r>
              <a:rPr lang="id-ID" sz="2000" dirty="0" smtClean="0">
                <a:latin typeface="Franklin Gothic Medium Cond" panose="020B0606030402020204" pitchFamily="34" charset="0"/>
              </a:rPr>
              <a:t>Chaplin menyatakan bahwa belajar memiliki dua definisi yaitu ”...acquisition of any relatively permanent change in behaviour as a result of a practice and experience.” (perolehan perubahan tingkah laku yang relatif menetap sebagai akibat latihan dan pengalaman) dan ”process of aquiring responses as a result of special practice.” (proses memperoleh respon-respon sebagai akibat adanya latihan khusus)).</a:t>
            </a:r>
            <a:endParaRPr lang="id-ID" sz="2000" dirty="0">
              <a:latin typeface="Franklin Gothic Medium Cond" panose="020B0606030402020204" pitchFamily="34" charset="0"/>
            </a:endParaRPr>
          </a:p>
        </p:txBody>
      </p:sp>
      <p:sp>
        <p:nvSpPr>
          <p:cNvPr id="7" name="Snip Single Corner Rectangle 6"/>
          <p:cNvSpPr/>
          <p:nvPr/>
        </p:nvSpPr>
        <p:spPr>
          <a:xfrm>
            <a:off x="1797804" y="3515725"/>
            <a:ext cx="2619213" cy="557939"/>
          </a:xfrm>
          <a:prstGeom prst="snip1Rect">
            <a:avLst/>
          </a:prstGeom>
          <a:solidFill>
            <a:schemeClr val="accent2">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ectangle 7"/>
          <p:cNvSpPr/>
          <p:nvPr/>
        </p:nvSpPr>
        <p:spPr>
          <a:xfrm>
            <a:off x="2257586" y="3593738"/>
            <a:ext cx="6096000" cy="677108"/>
          </a:xfrm>
          <a:prstGeom prst="rect">
            <a:avLst/>
          </a:prstGeom>
        </p:spPr>
        <p:txBody>
          <a:bodyPr>
            <a:spAutoFit/>
          </a:bodyPr>
          <a:lstStyle/>
          <a:p>
            <a:r>
              <a:rPr lang="id-ID" sz="2000" dirty="0" smtClean="0">
                <a:solidFill>
                  <a:schemeClr val="bg1"/>
                </a:solidFill>
                <a:latin typeface="Franklin Gothic Medium Cond" panose="020B0606030402020204" pitchFamily="34" charset="0"/>
              </a:rPr>
              <a:t>Tujuan Belajar </a:t>
            </a:r>
          </a:p>
          <a:p>
            <a:endParaRPr lang="id-ID" dirty="0"/>
          </a:p>
        </p:txBody>
      </p:sp>
      <p:sp>
        <p:nvSpPr>
          <p:cNvPr id="9" name="Snip Single Corner Rectangle 8"/>
          <p:cNvSpPr/>
          <p:nvPr/>
        </p:nvSpPr>
        <p:spPr>
          <a:xfrm>
            <a:off x="4417017" y="95417"/>
            <a:ext cx="2774197" cy="590840"/>
          </a:xfrm>
          <a:prstGeom prst="snip1Rect">
            <a:avLst/>
          </a:prstGeom>
          <a:solidFill>
            <a:srgbClr val="C0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Rectangle 9"/>
          <p:cNvSpPr/>
          <p:nvPr/>
        </p:nvSpPr>
        <p:spPr>
          <a:xfrm>
            <a:off x="4610288" y="160004"/>
            <a:ext cx="2744116" cy="461665"/>
          </a:xfrm>
          <a:prstGeom prst="rect">
            <a:avLst/>
          </a:prstGeom>
        </p:spPr>
        <p:txBody>
          <a:bodyPr wrap="square">
            <a:spAutoFit/>
          </a:bodyPr>
          <a:lstStyle/>
          <a:p>
            <a:r>
              <a:rPr lang="id-ID" sz="2400" dirty="0" smtClean="0">
                <a:solidFill>
                  <a:schemeClr val="bg1"/>
                </a:solidFill>
                <a:latin typeface="Franklin Gothic Medium Cond" panose="020B0606030402020204" pitchFamily="34" charset="0"/>
              </a:rPr>
              <a:t>Pengertian Belajar</a:t>
            </a:r>
            <a:endParaRPr lang="id-ID" sz="2400" dirty="0">
              <a:solidFill>
                <a:schemeClr val="bg1"/>
              </a:solidFill>
              <a:latin typeface="Franklin Gothic Medium Cond" panose="020B0606030402020204" pitchFamily="34" charset="0"/>
            </a:endParaRPr>
          </a:p>
        </p:txBody>
      </p:sp>
      <p:sp>
        <p:nvSpPr>
          <p:cNvPr id="12" name="Rectangle 11"/>
          <p:cNvSpPr/>
          <p:nvPr/>
        </p:nvSpPr>
        <p:spPr>
          <a:xfrm>
            <a:off x="2515892" y="4270846"/>
            <a:ext cx="7650996" cy="2554545"/>
          </a:xfrm>
          <a:prstGeom prst="rect">
            <a:avLst/>
          </a:prstGeom>
        </p:spPr>
        <p:txBody>
          <a:bodyPr wrap="square">
            <a:spAutoFit/>
          </a:bodyPr>
          <a:lstStyle/>
          <a:p>
            <a:pPr marL="342900" marR="0" lvl="0" indent="-342900" algn="just">
              <a:spcBef>
                <a:spcPts val="0"/>
              </a:spcBef>
              <a:spcAft>
                <a:spcPts val="0"/>
              </a:spcAft>
              <a:buFont typeface="Symbol" panose="05050102010706020507" pitchFamily="18" charset="2"/>
              <a:buChar char=""/>
            </a:pPr>
            <a:r>
              <a:rPr lang="en-ID" sz="2000"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Belajar</a:t>
            </a:r>
            <a:r>
              <a:rPr lang="en-ID" sz="2000"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sz="2000"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bertujuan</a:t>
            </a:r>
            <a:r>
              <a:rPr lang="en-ID" sz="2000"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sz="2000"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mengadakan</a:t>
            </a:r>
            <a:r>
              <a:rPr lang="en-ID" sz="2000"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sz="2000"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perubahan</a:t>
            </a:r>
            <a:r>
              <a:rPr lang="en-ID" sz="2000"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sz="2000"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dalam</a:t>
            </a:r>
            <a:r>
              <a:rPr lang="en-ID" sz="2000"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sz="2000"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diri</a:t>
            </a:r>
            <a:r>
              <a:rPr lang="en-ID" sz="2000"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sz="2000"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antara</a:t>
            </a:r>
            <a:r>
              <a:rPr lang="en-ID" sz="2000" dirty="0" smtClean="0">
                <a:effectLst/>
                <a:latin typeface="Franklin Gothic Medium Cond" panose="020B0606030402020204" pitchFamily="34" charset="0"/>
                <a:ea typeface="Calibri" panose="020F0502020204030204" pitchFamily="34" charset="0"/>
                <a:cs typeface="Times New Roman" panose="02020603050405020304" pitchFamily="18" charset="0"/>
              </a:rPr>
              <a:t> lain </a:t>
            </a:r>
            <a:r>
              <a:rPr lang="en-ID" sz="2000"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perubahan</a:t>
            </a:r>
            <a:r>
              <a:rPr lang="en-ID" sz="2000"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sz="2000"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tingkah</a:t>
            </a:r>
            <a:r>
              <a:rPr lang="en-ID" sz="2000"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sz="2000"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laku</a:t>
            </a:r>
            <a:r>
              <a:rPr lang="en-ID" sz="2000"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endParaRPr lang="id-ID" sz="2000" dirty="0" smtClean="0">
              <a:effectLst/>
              <a:latin typeface="Franklin Gothic Medium Cond" panose="020B060603040202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ID" sz="2000"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Belajar</a:t>
            </a:r>
            <a:r>
              <a:rPr lang="en-ID" sz="2000"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sz="2000"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bertujuan</a:t>
            </a:r>
            <a:r>
              <a:rPr lang="en-ID" sz="2000"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sz="2000"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mengubah</a:t>
            </a:r>
            <a:r>
              <a:rPr lang="en-ID" sz="2000"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sz="2000"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kebiasaan</a:t>
            </a:r>
            <a:r>
              <a:rPr lang="en-ID" sz="2000" dirty="0" smtClean="0">
                <a:effectLst/>
                <a:latin typeface="Franklin Gothic Medium Cond" panose="020B0606030402020204" pitchFamily="34" charset="0"/>
                <a:ea typeface="Calibri" panose="020F0502020204030204" pitchFamily="34" charset="0"/>
                <a:cs typeface="Times New Roman" panose="02020603050405020304" pitchFamily="18" charset="0"/>
              </a:rPr>
              <a:t> yang </a:t>
            </a:r>
            <a:r>
              <a:rPr lang="en-ID" sz="2000"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buruk</a:t>
            </a:r>
            <a:r>
              <a:rPr lang="en-ID" sz="2000"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sz="2000"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menjadi</a:t>
            </a:r>
            <a:r>
              <a:rPr lang="en-ID" sz="2000"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sz="2000"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baik</a:t>
            </a:r>
            <a:r>
              <a:rPr lang="en-ID" sz="2000"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endParaRPr lang="id-ID" sz="2000" dirty="0" smtClean="0">
              <a:effectLst/>
              <a:latin typeface="Franklin Gothic Medium Cond" panose="020B060603040202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ID" sz="2000"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Belajar</a:t>
            </a:r>
            <a:r>
              <a:rPr lang="en-ID" sz="2000"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sz="2000"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bertujuan</a:t>
            </a:r>
            <a:r>
              <a:rPr lang="en-ID" sz="2000"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sz="2000"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mengubah</a:t>
            </a:r>
            <a:r>
              <a:rPr lang="en-ID" sz="2000"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sz="2000"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sikap</a:t>
            </a:r>
            <a:r>
              <a:rPr lang="en-ID" sz="2000"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sz="2000"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dari</a:t>
            </a:r>
            <a:r>
              <a:rPr lang="en-ID" sz="2000"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sz="2000"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negatif</a:t>
            </a:r>
            <a:r>
              <a:rPr lang="en-ID" sz="2000"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sz="2000"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menjadi</a:t>
            </a:r>
            <a:r>
              <a:rPr lang="en-ID" sz="2000"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sz="2000"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positif</a:t>
            </a:r>
            <a:r>
              <a:rPr lang="en-ID" sz="2000"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sz="2000"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tidak</a:t>
            </a:r>
            <a:r>
              <a:rPr lang="en-ID" sz="2000"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sz="2000"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hormat</a:t>
            </a:r>
            <a:r>
              <a:rPr lang="en-ID" sz="2000"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sz="2000"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menjadi</a:t>
            </a:r>
            <a:r>
              <a:rPr lang="en-ID" sz="2000"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sz="2000"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hormat</a:t>
            </a:r>
            <a:r>
              <a:rPr lang="en-ID" sz="2000"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sz="2000"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benci</a:t>
            </a:r>
            <a:r>
              <a:rPr lang="en-ID" sz="2000"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sz="2000"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menjadi</a:t>
            </a:r>
            <a:r>
              <a:rPr lang="en-ID" sz="2000"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sz="2000"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sayang</a:t>
            </a:r>
            <a:r>
              <a:rPr lang="en-ID" sz="2000"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sz="2000"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dan</a:t>
            </a:r>
            <a:r>
              <a:rPr lang="en-ID" sz="2000"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sz="2000"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sebagainya</a:t>
            </a:r>
            <a:r>
              <a:rPr lang="en-ID" sz="2000"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endParaRPr lang="id-ID" sz="2000" dirty="0" smtClean="0">
              <a:effectLst/>
              <a:latin typeface="Franklin Gothic Medium Cond" panose="020B060603040202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ID" sz="2000"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Dengan</a:t>
            </a:r>
            <a:r>
              <a:rPr lang="en-ID" sz="2000"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sz="2000"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belajar</a:t>
            </a:r>
            <a:r>
              <a:rPr lang="en-ID" sz="2000"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sz="2000"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dapat</a:t>
            </a:r>
            <a:r>
              <a:rPr lang="en-ID" sz="2000"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sz="2000"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memiliki</a:t>
            </a:r>
            <a:r>
              <a:rPr lang="en-ID" sz="2000"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ID" sz="2000" dirty="0" err="1" smtClean="0">
                <a:effectLst/>
                <a:latin typeface="Franklin Gothic Medium Cond" panose="020B0606030402020204" pitchFamily="34" charset="0"/>
                <a:ea typeface="Calibri" panose="020F0502020204030204" pitchFamily="34" charset="0"/>
                <a:cs typeface="Times New Roman" panose="02020603050405020304" pitchFamily="18" charset="0"/>
              </a:rPr>
              <a:t>keterampilan</a:t>
            </a:r>
            <a:r>
              <a:rPr lang="en-ID" sz="2000" dirty="0" smtClean="0">
                <a:effectLst/>
                <a:latin typeface="Franklin Gothic Medium Cond" panose="020B0606030402020204" pitchFamily="34" charset="0"/>
                <a:ea typeface="Calibri" panose="020F0502020204030204" pitchFamily="34" charset="0"/>
                <a:cs typeface="Times New Roman" panose="02020603050405020304" pitchFamily="18" charset="0"/>
              </a:rPr>
              <a:t>. </a:t>
            </a:r>
          </a:p>
          <a:p>
            <a:pPr marL="342900" indent="-342900" algn="just">
              <a:buFont typeface="Symbol" panose="05050102010706020507" pitchFamily="18" charset="2"/>
              <a:buChar char=""/>
            </a:pPr>
            <a:r>
              <a:rPr lang="en-ID" sz="2000" dirty="0" err="1">
                <a:latin typeface="Franklin Gothic Medium Cond" panose="020B0606030402020204" pitchFamily="34" charset="0"/>
              </a:rPr>
              <a:t>Belajar</a:t>
            </a:r>
            <a:r>
              <a:rPr lang="en-ID" sz="2000" dirty="0">
                <a:latin typeface="Franklin Gothic Medium Cond" panose="020B0606030402020204" pitchFamily="34" charset="0"/>
              </a:rPr>
              <a:t> </a:t>
            </a:r>
            <a:r>
              <a:rPr lang="en-ID" sz="2000" dirty="0" err="1">
                <a:latin typeface="Franklin Gothic Medium Cond" panose="020B0606030402020204" pitchFamily="34" charset="0"/>
              </a:rPr>
              <a:t>bertujuan</a:t>
            </a:r>
            <a:r>
              <a:rPr lang="en-ID" sz="2000" dirty="0">
                <a:latin typeface="Franklin Gothic Medium Cond" panose="020B0606030402020204" pitchFamily="34" charset="0"/>
              </a:rPr>
              <a:t> </a:t>
            </a:r>
            <a:r>
              <a:rPr lang="en-ID" sz="2000" dirty="0" err="1">
                <a:latin typeface="Franklin Gothic Medium Cond" panose="020B0606030402020204" pitchFamily="34" charset="0"/>
              </a:rPr>
              <a:t>menambah</a:t>
            </a:r>
            <a:r>
              <a:rPr lang="en-ID" sz="2000" dirty="0">
                <a:latin typeface="Franklin Gothic Medium Cond" panose="020B0606030402020204" pitchFamily="34" charset="0"/>
              </a:rPr>
              <a:t> </a:t>
            </a:r>
            <a:r>
              <a:rPr lang="en-ID" sz="2000" dirty="0" err="1">
                <a:latin typeface="Franklin Gothic Medium Cond" panose="020B0606030402020204" pitchFamily="34" charset="0"/>
              </a:rPr>
              <a:t>pengetahuan</a:t>
            </a:r>
            <a:r>
              <a:rPr lang="en-ID" sz="2000" dirty="0">
                <a:latin typeface="Franklin Gothic Medium Cond" panose="020B0606030402020204" pitchFamily="34" charset="0"/>
              </a:rPr>
              <a:t> </a:t>
            </a:r>
            <a:r>
              <a:rPr lang="en-ID" sz="2000" dirty="0" err="1">
                <a:latin typeface="Franklin Gothic Medium Cond" panose="020B0606030402020204" pitchFamily="34" charset="0"/>
              </a:rPr>
              <a:t>dalam</a:t>
            </a:r>
            <a:r>
              <a:rPr lang="en-ID" sz="2000" dirty="0">
                <a:latin typeface="Franklin Gothic Medium Cond" panose="020B0606030402020204" pitchFamily="34" charset="0"/>
              </a:rPr>
              <a:t> </a:t>
            </a:r>
            <a:r>
              <a:rPr lang="en-ID" sz="2000" dirty="0" err="1">
                <a:latin typeface="Franklin Gothic Medium Cond" panose="020B0606030402020204" pitchFamily="34" charset="0"/>
              </a:rPr>
              <a:t>berbagai</a:t>
            </a:r>
            <a:r>
              <a:rPr lang="en-ID" sz="2000" dirty="0">
                <a:latin typeface="Franklin Gothic Medium Cond" panose="020B0606030402020204" pitchFamily="34" charset="0"/>
              </a:rPr>
              <a:t> </a:t>
            </a:r>
            <a:r>
              <a:rPr lang="en-ID" sz="2000" dirty="0" err="1">
                <a:latin typeface="Franklin Gothic Medium Cond" panose="020B0606030402020204" pitchFamily="34" charset="0"/>
              </a:rPr>
              <a:t>bidang</a:t>
            </a:r>
            <a:r>
              <a:rPr lang="en-ID" sz="2000" dirty="0">
                <a:latin typeface="Franklin Gothic Medium Cond" panose="020B0606030402020204" pitchFamily="34" charset="0"/>
              </a:rPr>
              <a:t> </a:t>
            </a:r>
            <a:r>
              <a:rPr lang="en-ID" sz="2000" dirty="0" err="1">
                <a:latin typeface="Franklin Gothic Medium Cond" panose="020B0606030402020204" pitchFamily="34" charset="0"/>
              </a:rPr>
              <a:t>ilmu</a:t>
            </a:r>
            <a:r>
              <a:rPr lang="en-ID" sz="2000" dirty="0">
                <a:latin typeface="Franklin Gothic Medium Cond" panose="020B0606030402020204" pitchFamily="34" charset="0"/>
              </a:rPr>
              <a:t>.</a:t>
            </a:r>
            <a:endParaRPr lang="id-ID" sz="2000" dirty="0">
              <a:latin typeface="Franklin Gothic Medium Cond" panose="020B0606030402020204" pitchFamily="34" charset="0"/>
            </a:endParaRPr>
          </a:p>
          <a:p>
            <a:pPr marL="342900" marR="0" lvl="0" indent="-342900" algn="just">
              <a:spcBef>
                <a:spcPts val="0"/>
              </a:spcBef>
              <a:spcAft>
                <a:spcPts val="0"/>
              </a:spcAft>
              <a:buFont typeface="Symbol" panose="05050102010706020507" pitchFamily="18" charset="2"/>
              <a:buChar char=""/>
            </a:pPr>
            <a:endParaRPr lang="id-ID" sz="2000" dirty="0">
              <a:effectLst/>
              <a:latin typeface="Franklin Gothic Medium Cond" panose="020B0606030402020204" pitchFamily="34" charset="0"/>
              <a:ea typeface="Calibri" panose="020F0502020204030204" pitchFamily="34" charset="0"/>
              <a:cs typeface="Times New Roman" panose="02020603050405020304" pitchFamily="18" charset="0"/>
            </a:endParaRPr>
          </a:p>
        </p:txBody>
      </p:sp>
      <p:pic>
        <p:nvPicPr>
          <p:cNvPr id="13" name="Picture 12"/>
          <p:cNvPicPr>
            <a:picLocks noChangeAspect="1"/>
          </p:cNvPicPr>
          <p:nvPr/>
        </p:nvPicPr>
        <p:blipFill>
          <a:blip r:embed="rId3">
            <a:extLst>
              <a:ext uri="{BEBA8EAE-BF5A-486C-A8C5-ECC9F3942E4B}">
                <a14:imgProps xmlns:a14="http://schemas.microsoft.com/office/drawing/2010/main">
                  <a14:imgLayer r:embed="rId4">
                    <a14:imgEffect>
                      <a14:backgroundRemoval t="928" b="100000" l="0" r="100000"/>
                    </a14:imgEffect>
                  </a14:imgLayer>
                </a14:imgProps>
              </a:ext>
            </a:extLst>
          </a:blip>
          <a:stretch>
            <a:fillRect/>
          </a:stretch>
        </p:blipFill>
        <p:spPr>
          <a:xfrm>
            <a:off x="72326" y="0"/>
            <a:ext cx="2257586" cy="6834789"/>
          </a:xfrm>
          <a:prstGeom prst="rect">
            <a:avLst/>
          </a:prstGeom>
        </p:spPr>
      </p:pic>
    </p:spTree>
    <p:extLst>
      <p:ext uri="{BB962C8B-B14F-4D97-AF65-F5344CB8AC3E}">
        <p14:creationId xmlns:p14="http://schemas.microsoft.com/office/powerpoint/2010/main" val="801598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Snip Single Corner Rectangle 3"/>
          <p:cNvSpPr/>
          <p:nvPr/>
        </p:nvSpPr>
        <p:spPr>
          <a:xfrm>
            <a:off x="294468" y="170482"/>
            <a:ext cx="4355024" cy="914400"/>
          </a:xfrm>
          <a:prstGeom prst="snip1Rect">
            <a:avLst/>
          </a:prstGeom>
          <a:solidFill>
            <a:schemeClr val="accent2">
              <a:lumMod val="60000"/>
              <a:lumOff val="4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p:cNvSpPr/>
          <p:nvPr/>
        </p:nvSpPr>
        <p:spPr>
          <a:xfrm>
            <a:off x="892342" y="396849"/>
            <a:ext cx="2762295" cy="461665"/>
          </a:xfrm>
          <a:prstGeom prst="rect">
            <a:avLst/>
          </a:prstGeom>
        </p:spPr>
        <p:txBody>
          <a:bodyPr wrap="none">
            <a:spAutoFit/>
          </a:bodyPr>
          <a:lstStyle/>
          <a:p>
            <a:r>
              <a:rPr lang="id-ID" sz="2400" dirty="0" smtClean="0">
                <a:latin typeface="Franklin Gothic Medium Cond" panose="020B0606030402020204" pitchFamily="34" charset="0"/>
              </a:rPr>
              <a:t>Prinsip-Prinsip Belajar </a:t>
            </a:r>
            <a:endParaRPr lang="id-ID" sz="2400" dirty="0">
              <a:latin typeface="Franklin Gothic Medium Cond" panose="020B0606030402020204" pitchFamily="34" charset="0"/>
            </a:endParaRPr>
          </a:p>
        </p:txBody>
      </p:sp>
      <p:sp>
        <p:nvSpPr>
          <p:cNvPr id="7" name="Snip Single Corner Rectangle 6"/>
          <p:cNvSpPr/>
          <p:nvPr/>
        </p:nvSpPr>
        <p:spPr>
          <a:xfrm>
            <a:off x="1140315" y="1311249"/>
            <a:ext cx="3509177" cy="697424"/>
          </a:xfrm>
          <a:prstGeom prst="snip1Rect">
            <a:avLst/>
          </a:prstGeom>
          <a:solidFill>
            <a:schemeClr val="accent2">
              <a:lumMod val="60000"/>
              <a:lumOff val="4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 name="Picture 7"/>
          <p:cNvPicPr>
            <a:picLocks noChangeAspect="1"/>
          </p:cNvPicPr>
          <p:nvPr/>
        </p:nvPicPr>
        <p:blipFill>
          <a:blip r:embed="rId3"/>
          <a:stretch>
            <a:fillRect/>
          </a:stretch>
        </p:blipFill>
        <p:spPr>
          <a:xfrm>
            <a:off x="1140315" y="2235040"/>
            <a:ext cx="3566469" cy="755970"/>
          </a:xfrm>
          <a:prstGeom prst="rect">
            <a:avLst/>
          </a:prstGeom>
        </p:spPr>
      </p:pic>
      <p:pic>
        <p:nvPicPr>
          <p:cNvPr id="9" name="Picture 8"/>
          <p:cNvPicPr>
            <a:picLocks noChangeAspect="1"/>
          </p:cNvPicPr>
          <p:nvPr/>
        </p:nvPicPr>
        <p:blipFill>
          <a:blip r:embed="rId3"/>
          <a:stretch>
            <a:fillRect/>
          </a:stretch>
        </p:blipFill>
        <p:spPr>
          <a:xfrm>
            <a:off x="1140315" y="3217377"/>
            <a:ext cx="3566469" cy="755970"/>
          </a:xfrm>
          <a:prstGeom prst="rect">
            <a:avLst/>
          </a:prstGeom>
        </p:spPr>
      </p:pic>
      <p:sp>
        <p:nvSpPr>
          <p:cNvPr id="10" name="Rectangle 9"/>
          <p:cNvSpPr/>
          <p:nvPr/>
        </p:nvSpPr>
        <p:spPr>
          <a:xfrm>
            <a:off x="1325563" y="1475295"/>
            <a:ext cx="2627642" cy="400110"/>
          </a:xfrm>
          <a:prstGeom prst="rect">
            <a:avLst/>
          </a:prstGeom>
        </p:spPr>
        <p:txBody>
          <a:bodyPr wrap="none">
            <a:spAutoFit/>
          </a:bodyPr>
          <a:lstStyle/>
          <a:p>
            <a:pPr marL="342900" indent="-342900">
              <a:buFont typeface="Arial" panose="020B0604020202020204" pitchFamily="34" charset="0"/>
              <a:buChar char="•"/>
            </a:pPr>
            <a:r>
              <a:rPr lang="id-ID" sz="2000" dirty="0" smtClean="0">
                <a:latin typeface="Franklin Gothic Medium Cond" panose="020B0606030402020204" pitchFamily="34" charset="0"/>
              </a:rPr>
              <a:t>Classical Conditioning</a:t>
            </a:r>
            <a:endParaRPr lang="id-ID" sz="2000" dirty="0">
              <a:latin typeface="Franklin Gothic Medium Cond" panose="020B0606030402020204" pitchFamily="34" charset="0"/>
            </a:endParaRPr>
          </a:p>
        </p:txBody>
      </p:sp>
      <p:sp>
        <p:nvSpPr>
          <p:cNvPr id="11" name="Rectangle 10"/>
          <p:cNvSpPr/>
          <p:nvPr/>
        </p:nvSpPr>
        <p:spPr>
          <a:xfrm>
            <a:off x="1325563" y="2256228"/>
            <a:ext cx="2820691" cy="713593"/>
          </a:xfrm>
          <a:prstGeom prst="rect">
            <a:avLst/>
          </a:prstGeom>
        </p:spPr>
        <p:txBody>
          <a:bodyPr wrap="square">
            <a:spAutoFit/>
          </a:bodyPr>
          <a:lstStyle/>
          <a:p>
            <a:pPr marL="342900" indent="-342900">
              <a:buFont typeface="Arial" panose="020B0604020202020204" pitchFamily="34" charset="0"/>
              <a:buChar char="•"/>
            </a:pPr>
            <a:r>
              <a:rPr lang="id-ID" sz="2000" dirty="0" smtClean="0">
                <a:latin typeface="Franklin Gothic Medium Cond" panose="020B0606030402020204" pitchFamily="34" charset="0"/>
              </a:rPr>
              <a:t>Instrumental (Operant) Conditioning</a:t>
            </a:r>
            <a:endParaRPr lang="id-ID" sz="2000" dirty="0">
              <a:latin typeface="Franklin Gothic Medium Cond" panose="020B0606030402020204" pitchFamily="34" charset="0"/>
            </a:endParaRPr>
          </a:p>
        </p:txBody>
      </p:sp>
      <p:sp>
        <p:nvSpPr>
          <p:cNvPr id="12" name="Rectangle 11"/>
          <p:cNvSpPr/>
          <p:nvPr/>
        </p:nvSpPr>
        <p:spPr>
          <a:xfrm>
            <a:off x="1325563" y="3217377"/>
            <a:ext cx="3345368" cy="707886"/>
          </a:xfrm>
          <a:prstGeom prst="rect">
            <a:avLst/>
          </a:prstGeom>
        </p:spPr>
        <p:txBody>
          <a:bodyPr wrap="square">
            <a:spAutoFit/>
          </a:bodyPr>
          <a:lstStyle/>
          <a:p>
            <a:pPr marL="342900" indent="-342900">
              <a:buFont typeface="Arial" panose="020B0604020202020204" pitchFamily="34" charset="0"/>
              <a:buChar char="•"/>
            </a:pPr>
            <a:r>
              <a:rPr lang="it-IT" sz="2000" dirty="0" smtClean="0">
                <a:latin typeface="Franklin Gothic Medium Cond" panose="020B0606030402020204" pitchFamily="34" charset="0"/>
              </a:rPr>
              <a:t>Cognitive Learning Terminologi kognisi (cognitive)</a:t>
            </a:r>
            <a:endParaRPr lang="id-ID" sz="2000" dirty="0">
              <a:latin typeface="Franklin Gothic Medium Cond" panose="020B0606030402020204" pitchFamily="34" charset="0"/>
            </a:endParaRPr>
          </a:p>
        </p:txBody>
      </p:sp>
      <p:sp>
        <p:nvSpPr>
          <p:cNvPr id="19" name="Snip Single Corner Rectangle 18"/>
          <p:cNvSpPr/>
          <p:nvPr/>
        </p:nvSpPr>
        <p:spPr>
          <a:xfrm>
            <a:off x="7113722" y="170481"/>
            <a:ext cx="4045058" cy="914400"/>
          </a:xfrm>
          <a:prstGeom prst="snip1Rect">
            <a:avLst/>
          </a:prstGeom>
          <a:solidFill>
            <a:schemeClr val="accent2">
              <a:lumMod val="60000"/>
              <a:lumOff val="4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Rectangle 19"/>
          <p:cNvSpPr/>
          <p:nvPr/>
        </p:nvSpPr>
        <p:spPr>
          <a:xfrm>
            <a:off x="7485681" y="273738"/>
            <a:ext cx="3301139" cy="707886"/>
          </a:xfrm>
          <a:prstGeom prst="rect">
            <a:avLst/>
          </a:prstGeom>
        </p:spPr>
        <p:txBody>
          <a:bodyPr wrap="square">
            <a:spAutoFit/>
          </a:bodyPr>
          <a:lstStyle/>
          <a:p>
            <a:pPr algn="ctr"/>
            <a:r>
              <a:rPr lang="id-ID" sz="2000" dirty="0" smtClean="0">
                <a:latin typeface="Franklin Gothic Medium Cond" panose="020B0606030402020204" pitchFamily="34" charset="0"/>
              </a:rPr>
              <a:t>Faktor-Faktor yang Mempengaruhi Belajar</a:t>
            </a:r>
            <a:endParaRPr lang="id-ID" sz="2000" dirty="0">
              <a:latin typeface="Franklin Gothic Medium Cond" panose="020B0606030402020204" pitchFamily="34" charset="0"/>
            </a:endParaRPr>
          </a:p>
        </p:txBody>
      </p:sp>
      <p:cxnSp>
        <p:nvCxnSpPr>
          <p:cNvPr id="22" name="Straight Arrow Connector 21"/>
          <p:cNvCxnSpPr/>
          <p:nvPr/>
        </p:nvCxnSpPr>
        <p:spPr>
          <a:xfrm flipH="1">
            <a:off x="8066867" y="1084881"/>
            <a:ext cx="1069383" cy="79052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9136250" y="1084881"/>
            <a:ext cx="953145" cy="79052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a:blip r:embed="rId4"/>
          <a:stretch>
            <a:fillRect/>
          </a:stretch>
        </p:blipFill>
        <p:spPr>
          <a:xfrm>
            <a:off x="9290386" y="1943330"/>
            <a:ext cx="2395336" cy="524301"/>
          </a:xfrm>
          <a:prstGeom prst="rect">
            <a:avLst/>
          </a:prstGeom>
        </p:spPr>
      </p:pic>
      <p:sp>
        <p:nvSpPr>
          <p:cNvPr id="34" name="Rectangle 33"/>
          <p:cNvSpPr/>
          <p:nvPr/>
        </p:nvSpPr>
        <p:spPr>
          <a:xfrm>
            <a:off x="9332064" y="2005425"/>
            <a:ext cx="2353658" cy="400110"/>
          </a:xfrm>
          <a:prstGeom prst="rect">
            <a:avLst/>
          </a:prstGeom>
        </p:spPr>
        <p:txBody>
          <a:bodyPr wrap="none">
            <a:spAutoFit/>
          </a:bodyPr>
          <a:lstStyle/>
          <a:p>
            <a:r>
              <a:rPr lang="id-ID" sz="2000" dirty="0" smtClean="0">
                <a:latin typeface="Franklin Gothic Medium Cond" panose="020B0606030402020204" pitchFamily="34" charset="0"/>
              </a:rPr>
              <a:t>Dalyono (2007:55-60</a:t>
            </a:r>
            <a:r>
              <a:rPr lang="id-ID" dirty="0" smtClean="0"/>
              <a:t>) </a:t>
            </a:r>
            <a:endParaRPr lang="id-ID" dirty="0"/>
          </a:p>
        </p:txBody>
      </p:sp>
      <p:pic>
        <p:nvPicPr>
          <p:cNvPr id="36" name="Picture 35"/>
          <p:cNvPicPr>
            <a:picLocks noChangeAspect="1"/>
          </p:cNvPicPr>
          <p:nvPr/>
        </p:nvPicPr>
        <p:blipFill>
          <a:blip r:embed="rId4"/>
          <a:stretch>
            <a:fillRect/>
          </a:stretch>
        </p:blipFill>
        <p:spPr>
          <a:xfrm>
            <a:off x="6740914" y="1951837"/>
            <a:ext cx="2395336" cy="524301"/>
          </a:xfrm>
          <a:prstGeom prst="rect">
            <a:avLst/>
          </a:prstGeom>
        </p:spPr>
      </p:pic>
      <p:sp>
        <p:nvSpPr>
          <p:cNvPr id="37" name="Rectangle 36"/>
          <p:cNvSpPr/>
          <p:nvPr/>
        </p:nvSpPr>
        <p:spPr>
          <a:xfrm>
            <a:off x="6988963" y="2005425"/>
            <a:ext cx="1798185" cy="400110"/>
          </a:xfrm>
          <a:prstGeom prst="rect">
            <a:avLst/>
          </a:prstGeom>
        </p:spPr>
        <p:txBody>
          <a:bodyPr wrap="none">
            <a:spAutoFit/>
          </a:bodyPr>
          <a:lstStyle/>
          <a:p>
            <a:r>
              <a:rPr lang="en-ID" sz="2000" dirty="0" err="1">
                <a:latin typeface="Franklin Gothic Medium Cond" panose="020B0606030402020204" pitchFamily="34" charset="0"/>
                <a:ea typeface="Calibri" panose="020F0502020204030204" pitchFamily="34" charset="0"/>
              </a:rPr>
              <a:t>Syah</a:t>
            </a:r>
            <a:r>
              <a:rPr lang="en-ID" sz="2000" dirty="0">
                <a:latin typeface="Franklin Gothic Medium Cond" panose="020B0606030402020204" pitchFamily="34" charset="0"/>
                <a:ea typeface="Calibri" panose="020F0502020204030204" pitchFamily="34" charset="0"/>
              </a:rPr>
              <a:t> (2004:144)</a:t>
            </a:r>
            <a:endParaRPr lang="id-ID" sz="2000" dirty="0">
              <a:latin typeface="Franklin Gothic Medium Cond" panose="020B0606030402020204" pitchFamily="34" charset="0"/>
            </a:endParaRPr>
          </a:p>
        </p:txBody>
      </p:sp>
      <p:sp>
        <p:nvSpPr>
          <p:cNvPr id="38" name="Rectangle 37"/>
          <p:cNvSpPr/>
          <p:nvPr/>
        </p:nvSpPr>
        <p:spPr>
          <a:xfrm>
            <a:off x="6740914" y="2552570"/>
            <a:ext cx="2497928" cy="707886"/>
          </a:xfrm>
          <a:prstGeom prst="rect">
            <a:avLst/>
          </a:prstGeom>
        </p:spPr>
        <p:txBody>
          <a:bodyPr wrap="none">
            <a:spAutoFit/>
          </a:bodyPr>
          <a:lstStyle/>
          <a:p>
            <a:pPr marL="342900" indent="-342900">
              <a:buFont typeface="Arial" panose="020B0604020202020204" pitchFamily="34" charset="0"/>
              <a:buChar char="•"/>
            </a:pPr>
            <a:r>
              <a:rPr lang="sv-SE" sz="2000" dirty="0" smtClean="0">
                <a:latin typeface="Franklin Gothic Medium Cond" panose="020B0606030402020204" pitchFamily="34" charset="0"/>
              </a:rPr>
              <a:t>Faktor internal </a:t>
            </a:r>
          </a:p>
          <a:p>
            <a:r>
              <a:rPr lang="sv-SE" sz="2000" dirty="0">
                <a:latin typeface="Franklin Gothic Medium Cond" panose="020B0606030402020204" pitchFamily="34" charset="0"/>
              </a:rPr>
              <a:t>(</a:t>
            </a:r>
            <a:r>
              <a:rPr lang="sv-SE" sz="2000" dirty="0" smtClean="0">
                <a:latin typeface="Franklin Gothic Medium Cond" panose="020B0606030402020204" pitchFamily="34" charset="0"/>
              </a:rPr>
              <a:t>faktor dari dalam siswa)</a:t>
            </a:r>
            <a:endParaRPr lang="id-ID" sz="2000" dirty="0">
              <a:latin typeface="Franklin Gothic Medium Cond" panose="020B0606030402020204" pitchFamily="34" charset="0"/>
            </a:endParaRPr>
          </a:p>
        </p:txBody>
      </p:sp>
      <p:sp>
        <p:nvSpPr>
          <p:cNvPr id="39" name="Rectangle 38"/>
          <p:cNvSpPr/>
          <p:nvPr/>
        </p:nvSpPr>
        <p:spPr>
          <a:xfrm>
            <a:off x="6740914" y="3336888"/>
            <a:ext cx="2446029" cy="1938992"/>
          </a:xfrm>
          <a:prstGeom prst="rect">
            <a:avLst/>
          </a:prstGeom>
        </p:spPr>
        <p:txBody>
          <a:bodyPr wrap="square">
            <a:spAutoFit/>
          </a:bodyPr>
          <a:lstStyle/>
          <a:p>
            <a:pPr marL="342900" indent="-342900">
              <a:buFont typeface="Arial" panose="020B0604020202020204" pitchFamily="34" charset="0"/>
              <a:buChar char="•"/>
            </a:pPr>
            <a:r>
              <a:rPr lang="id-ID" sz="2000" dirty="0" smtClean="0">
                <a:latin typeface="Franklin Gothic Medium Cond" panose="020B0606030402020204" pitchFamily="34" charset="0"/>
              </a:rPr>
              <a:t>Faktor eksternal (faktor dari luar siswa)</a:t>
            </a:r>
            <a:r>
              <a:rPr lang="en-US" sz="2000" dirty="0" smtClean="0">
                <a:latin typeface="Franklin Gothic Medium Cond" panose="020B0606030402020204" pitchFamily="34" charset="0"/>
              </a:rPr>
              <a:t>.</a:t>
            </a:r>
          </a:p>
          <a:p>
            <a:pPr marL="342900" indent="-342900">
              <a:buFont typeface="Arial" panose="020B0604020202020204" pitchFamily="34" charset="0"/>
              <a:buChar char="•"/>
            </a:pPr>
            <a:r>
              <a:rPr lang="en-US" sz="2000" dirty="0" err="1" smtClean="0">
                <a:latin typeface="Franklin Gothic Medium Cond" panose="020B0606030402020204" pitchFamily="34" charset="0"/>
              </a:rPr>
              <a:t>Faktor</a:t>
            </a:r>
            <a:r>
              <a:rPr lang="en-US" sz="2000" dirty="0" smtClean="0">
                <a:latin typeface="Franklin Gothic Medium Cond" panose="020B0606030402020204" pitchFamily="34" charset="0"/>
              </a:rPr>
              <a:t> </a:t>
            </a:r>
            <a:r>
              <a:rPr lang="en-US" sz="2000" dirty="0" err="1" smtClean="0">
                <a:latin typeface="Franklin Gothic Medium Cond" panose="020B0606030402020204" pitchFamily="34" charset="0"/>
              </a:rPr>
              <a:t>pendekatan</a:t>
            </a:r>
            <a:r>
              <a:rPr lang="en-US" sz="2000" dirty="0" smtClean="0">
                <a:latin typeface="Franklin Gothic Medium Cond" panose="020B0606030402020204" pitchFamily="34" charset="0"/>
              </a:rPr>
              <a:t> </a:t>
            </a:r>
            <a:r>
              <a:rPr lang="en-US" sz="2000" dirty="0" err="1" smtClean="0">
                <a:latin typeface="Franklin Gothic Medium Cond" panose="020B0606030402020204" pitchFamily="34" charset="0"/>
              </a:rPr>
              <a:t>belajar</a:t>
            </a:r>
            <a:r>
              <a:rPr lang="en-US" sz="2000" dirty="0" smtClean="0">
                <a:latin typeface="Franklin Gothic Medium Cond" panose="020B0606030402020204" pitchFamily="34" charset="0"/>
              </a:rPr>
              <a:t> (approach to learning).</a:t>
            </a:r>
            <a:endParaRPr lang="id-ID" sz="2000" dirty="0">
              <a:latin typeface="Franklin Gothic Medium Cond" panose="020B0606030402020204" pitchFamily="34" charset="0"/>
            </a:endParaRPr>
          </a:p>
        </p:txBody>
      </p:sp>
      <p:sp>
        <p:nvSpPr>
          <p:cNvPr id="40" name="Rectangle 39"/>
          <p:cNvSpPr/>
          <p:nvPr/>
        </p:nvSpPr>
        <p:spPr>
          <a:xfrm>
            <a:off x="9290386" y="2607170"/>
            <a:ext cx="2362634" cy="1938992"/>
          </a:xfrm>
          <a:prstGeom prst="rect">
            <a:avLst/>
          </a:prstGeom>
        </p:spPr>
        <p:txBody>
          <a:bodyPr wrap="none">
            <a:spAutoFit/>
          </a:bodyPr>
          <a:lstStyle/>
          <a:p>
            <a:pPr marL="342900" indent="-342900">
              <a:buFont typeface="Arial" panose="020B0604020202020204" pitchFamily="34" charset="0"/>
              <a:buChar char="•"/>
            </a:pPr>
            <a:r>
              <a:rPr lang="id-ID" sz="2000" dirty="0" smtClean="0">
                <a:latin typeface="Franklin Gothic Medium Cond" panose="020B0606030402020204" pitchFamily="34" charset="0"/>
              </a:rPr>
              <a:t>Faktor internal </a:t>
            </a:r>
            <a:endParaRPr lang="en-US" sz="2000" dirty="0" smtClean="0">
              <a:latin typeface="Franklin Gothic Medium Cond" panose="020B0606030402020204" pitchFamily="34" charset="0"/>
            </a:endParaRPr>
          </a:p>
          <a:p>
            <a:pPr marL="342900" indent="-342900">
              <a:buFont typeface="Arial" panose="020B0604020202020204" pitchFamily="34" charset="0"/>
              <a:buChar char="•"/>
            </a:pPr>
            <a:r>
              <a:rPr lang="id-ID" sz="2000" dirty="0" smtClean="0">
                <a:latin typeface="Franklin Gothic Medium Cond" panose="020B0606030402020204" pitchFamily="34" charset="0"/>
              </a:rPr>
              <a:t>Faktor eksternal</a:t>
            </a:r>
            <a:endParaRPr lang="en-US" sz="2000" dirty="0" smtClean="0">
              <a:latin typeface="Franklin Gothic Medium Cond" panose="020B0606030402020204" pitchFamily="34" charset="0"/>
            </a:endParaRPr>
          </a:p>
          <a:p>
            <a:pPr marL="342900" indent="-342900">
              <a:buFont typeface="Arial" panose="020B0604020202020204" pitchFamily="34" charset="0"/>
              <a:buChar char="•"/>
            </a:pPr>
            <a:r>
              <a:rPr lang="sv-SE" sz="2000" dirty="0" smtClean="0">
                <a:latin typeface="Franklin Gothic Medium Cond" panose="020B0606030402020204" pitchFamily="34" charset="0"/>
              </a:rPr>
              <a:t>Keluarga </a:t>
            </a:r>
          </a:p>
          <a:p>
            <a:pPr marL="342900" indent="-342900">
              <a:buFont typeface="Arial" panose="020B0604020202020204" pitchFamily="34" charset="0"/>
              <a:buChar char="•"/>
            </a:pPr>
            <a:r>
              <a:rPr lang="sv-SE" sz="2000" dirty="0" smtClean="0">
                <a:latin typeface="Franklin Gothic Medium Cond" panose="020B0606030402020204" pitchFamily="34" charset="0"/>
              </a:rPr>
              <a:t>Sekolah </a:t>
            </a:r>
          </a:p>
          <a:p>
            <a:pPr marL="342900" indent="-342900">
              <a:buFont typeface="Arial" panose="020B0604020202020204" pitchFamily="34" charset="0"/>
              <a:buChar char="•"/>
            </a:pPr>
            <a:r>
              <a:rPr lang="sv-SE" sz="2000" dirty="0" smtClean="0">
                <a:latin typeface="Franklin Gothic Medium Cond" panose="020B0606030402020204" pitchFamily="34" charset="0"/>
              </a:rPr>
              <a:t>Masyarakat </a:t>
            </a:r>
          </a:p>
          <a:p>
            <a:pPr marL="342900" indent="-342900">
              <a:buFont typeface="Arial" panose="020B0604020202020204" pitchFamily="34" charset="0"/>
              <a:buChar char="•"/>
            </a:pPr>
            <a:r>
              <a:rPr lang="sv-SE" sz="2000" dirty="0" smtClean="0">
                <a:latin typeface="Franklin Gothic Medium Cond" panose="020B0606030402020204" pitchFamily="34" charset="0"/>
              </a:rPr>
              <a:t>Lingkungan sekitar</a:t>
            </a:r>
            <a:r>
              <a:rPr lang="id-ID" sz="2000" dirty="0" smtClean="0">
                <a:latin typeface="Franklin Gothic Medium Cond" panose="020B0606030402020204" pitchFamily="34" charset="0"/>
              </a:rPr>
              <a:t> </a:t>
            </a:r>
            <a:endParaRPr lang="id-ID" sz="2000" dirty="0">
              <a:latin typeface="Franklin Gothic Medium Cond" panose="020B0606030402020204" pitchFamily="34" charset="0"/>
            </a:endParaRPr>
          </a:p>
        </p:txBody>
      </p:sp>
      <p:pic>
        <p:nvPicPr>
          <p:cNvPr id="41" name="Picture 40"/>
          <p:cNvPicPr>
            <a:picLocks noChangeAspect="1"/>
          </p:cNvPicPr>
          <p:nvPr/>
        </p:nvPicPr>
        <p:blipFill>
          <a:blip r:embed="rId5">
            <a:extLst>
              <a:ext uri="{BEBA8EAE-BF5A-486C-A8C5-ECC9F3942E4B}">
                <a14:imgProps xmlns:a14="http://schemas.microsoft.com/office/drawing/2010/main">
                  <a14:imgLayer r:embed="rId6">
                    <a14:imgEffect>
                      <a14:backgroundRemoval t="2672" b="98947" l="10000" r="94381">
                        <a14:foregroundMark x1="29143" y1="49231" x2="36381" y2="51579"/>
                        <a14:foregroundMark x1="19238" y1="46640" x2="19429" y2="47449"/>
                        <a14:foregroundMark x1="27619" y1="44858" x2="24571" y2="47692"/>
                        <a14:foregroundMark x1="22286" y1="70931" x2="23524" y2="75142"/>
                        <a14:foregroundMark x1="31714" y1="89474" x2="44000" y2="87045"/>
                        <a14:foregroundMark x1="44000" y1="87045" x2="46095" y2="81215"/>
                        <a14:foregroundMark x1="19714" y1="52955" x2="15333" y2="56194"/>
                        <a14:foregroundMark x1="54762" y1="56599" x2="64476" y2="52227"/>
                        <a14:foregroundMark x1="71429" y1="40729" x2="70381" y2="43563"/>
                        <a14:foregroundMark x1="68857" y1="34170" x2="74476" y2="36842"/>
                        <a14:foregroundMark x1="80857" y1="35304" x2="77524" y2="35951"/>
                        <a14:foregroundMark x1="59333" y1="27449" x2="60095" y2="30526"/>
                        <a14:foregroundMark x1="68571" y1="8988" x2="64000" y2="11579"/>
                        <a14:foregroundMark x1="62667" y1="20486" x2="56762" y2="23806"/>
                        <a14:foregroundMark x1="67048" y1="14170" x2="67524" y2="15951"/>
                        <a14:foregroundMark x1="38667" y1="40081" x2="38857" y2="43968"/>
                        <a14:foregroundMark x1="31714" y1="33360" x2="39143" y2="36194"/>
                        <a14:foregroundMark x1="39714" y1="25749" x2="37333" y2="27045"/>
                        <a14:foregroundMark x1="39429" y1="18543" x2="39905" y2="20972"/>
                        <a14:foregroundMark x1="38857" y1="36194" x2="40667" y2="37895"/>
                        <a14:foregroundMark x1="58095" y1="46640" x2="53524" y2="49879"/>
                        <a14:foregroundMark x1="36095" y1="59433" x2="38667" y2="64211"/>
                        <a14:foregroundMark x1="29714" y1="72065" x2="27905" y2="77733"/>
                        <a14:foregroundMark x1="30667" y1="78138" x2="28667" y2="80972"/>
                        <a14:foregroundMark x1="54476" y1="77733" x2="61143" y2="77895"/>
                        <a14:foregroundMark x1="69905" y1="79433" x2="71429" y2="79433"/>
                        <a14:foregroundMark x1="78571" y1="78785" x2="76476" y2="79433"/>
                        <a14:foregroundMark x1="78571" y1="83806" x2="80381" y2="84858"/>
                        <a14:foregroundMark x1="56000" y1="68988" x2="58857" y2="67530"/>
                        <a14:foregroundMark x1="47810" y1="34656" x2="48381" y2="37490"/>
                        <a14:foregroundMark x1="29714" y1="29879" x2="29714" y2="30688"/>
                        <a14:foregroundMark x1="27143" y1="31417" x2="25810" y2="31417"/>
                      </a14:backgroundRemoval>
                    </a14:imgEffect>
                  </a14:imgLayer>
                </a14:imgProps>
              </a:ext>
            </a:extLst>
          </a:blip>
          <a:stretch>
            <a:fillRect/>
          </a:stretch>
        </p:blipFill>
        <p:spPr>
          <a:xfrm>
            <a:off x="-309847" y="3925263"/>
            <a:ext cx="2693438" cy="3167996"/>
          </a:xfrm>
          <a:prstGeom prst="rect">
            <a:avLst/>
          </a:prstGeom>
        </p:spPr>
      </p:pic>
    </p:spTree>
    <p:extLst>
      <p:ext uri="{BB962C8B-B14F-4D97-AF65-F5344CB8AC3E}">
        <p14:creationId xmlns:p14="http://schemas.microsoft.com/office/powerpoint/2010/main" val="2470995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endParaRPr lang="id-ID" sz="3600" dirty="0">
              <a:latin typeface="Franklin Gothic Medium Cond" panose="020B0606030402020204" pitchFamily="34" charset="0"/>
            </a:endParaRPr>
          </a:p>
        </p:txBody>
      </p:sp>
      <p:sp>
        <p:nvSpPr>
          <p:cNvPr id="4" name="Rectangle 3"/>
          <p:cNvSpPr/>
          <p:nvPr/>
        </p:nvSpPr>
        <p:spPr>
          <a:xfrm>
            <a:off x="2557221" y="2042363"/>
            <a:ext cx="7749151" cy="3046988"/>
          </a:xfrm>
          <a:prstGeom prst="rect">
            <a:avLst/>
          </a:prstGeom>
        </p:spPr>
        <p:txBody>
          <a:bodyPr wrap="square">
            <a:spAutoFit/>
          </a:bodyPr>
          <a:lstStyle/>
          <a:p>
            <a:r>
              <a:rPr lang="id-ID" sz="2400" dirty="0" smtClean="0">
                <a:latin typeface="Franklin Gothic Medium Cond" panose="020B0606030402020204" pitchFamily="34" charset="0"/>
              </a:rPr>
              <a:t>Perubahan tingkah laku yang harus di fahami yaitu  latihan dan penyesuaian sehingga dapat mempengaruhi mental seseorang menjadi berpengalaman memberikan stimulus pada seseorang untuk terproses dilingkungan yang diterima melalui pancaindera dan belajar penyesuaian  diri terhadap lingkungan sehingga keberhasilan belajar  tercapai karena kematangan jasmani dan rohani, memiliki kesiapan, memahami tujuan,dan memiliki   kesungguhan secara aktif.</a:t>
            </a:r>
            <a:endParaRPr lang="id-ID" sz="2400" dirty="0">
              <a:latin typeface="Franklin Gothic Medium Cond" panose="020B0606030402020204" pitchFamily="34" charset="0"/>
            </a:endParaRP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556" b="100000" l="0" r="100000">
                        <a14:foregroundMark x1="87500" y1="91000" x2="82500" y2="88556"/>
                        <a14:foregroundMark x1="82717" y1="86889" x2="83913" y2="83889"/>
                        <a14:foregroundMark x1="80109" y1="84889" x2="76739" y2="83111"/>
                        <a14:foregroundMark x1="94239" y1="65778" x2="96196" y2="66000"/>
                        <a14:foregroundMark x1="92609" y1="64333" x2="93804" y2="63111"/>
                        <a14:foregroundMark x1="27065" y1="15556" x2="22283" y2="9889"/>
                        <a14:foregroundMark x1="34022" y1="26333" x2="33370" y2="24111"/>
                        <a14:foregroundMark x1="28261" y1="26556" x2="31413" y2="25778"/>
                        <a14:foregroundMark x1="32391" y1="21889" x2="35543" y2="21889"/>
                        <a14:foregroundMark x1="12500" y1="9111" x2="10109" y2="8889"/>
                        <a14:foregroundMark x1="21087" y1="10111" x2="20870" y2="6889"/>
                        <a14:foregroundMark x1="59239" y1="27222" x2="55435" y2="31222"/>
                        <a14:foregroundMark x1="77935" y1="91000" x2="77935" y2="89778"/>
                        <a14:foregroundMark x1="74348" y1="92000" x2="75978" y2="90556"/>
                        <a14:foregroundMark x1="78152" y1="8667" x2="82283" y2="5222"/>
                      </a14:backgroundRemoval>
                    </a14:imgEffect>
                  </a14:imgLayer>
                </a14:imgProps>
              </a:ext>
            </a:extLst>
          </a:blip>
          <a:stretch>
            <a:fillRect/>
          </a:stretch>
        </p:blipFill>
        <p:spPr>
          <a:xfrm rot="10800000">
            <a:off x="0" y="2324585"/>
            <a:ext cx="4800506" cy="4696147"/>
          </a:xfrm>
          <a:prstGeom prst="rect">
            <a:avLst/>
          </a:prstGeom>
        </p:spPr>
      </p:pic>
    </p:spTree>
    <p:extLst>
      <p:ext uri="{BB962C8B-B14F-4D97-AF65-F5344CB8AC3E}">
        <p14:creationId xmlns:p14="http://schemas.microsoft.com/office/powerpoint/2010/main" val="7239173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220</TotalTime>
  <Words>633</Words>
  <Application>Microsoft Office PowerPoint</Application>
  <PresentationFormat>Custom</PresentationFormat>
  <Paragraphs>77</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Adjacency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MPC</dc:creator>
  <cp:lastModifiedBy>ACER</cp:lastModifiedBy>
  <cp:revision>25</cp:revision>
  <dcterms:created xsi:type="dcterms:W3CDTF">2021-02-26T13:06:34Z</dcterms:created>
  <dcterms:modified xsi:type="dcterms:W3CDTF">2021-08-25T01:00:38Z</dcterms:modified>
</cp:coreProperties>
</file>