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4" r:id="rId3"/>
    <p:sldId id="299" r:id="rId4"/>
    <p:sldId id="278" r:id="rId5"/>
    <p:sldId id="301" r:id="rId6"/>
    <p:sldId id="291" r:id="rId7"/>
    <p:sldId id="292" r:id="rId8"/>
    <p:sldId id="288" r:id="rId9"/>
    <p:sldId id="286" r:id="rId10"/>
    <p:sldId id="280" r:id="rId11"/>
    <p:sldId id="281" r:id="rId12"/>
    <p:sldId id="279" r:id="rId13"/>
    <p:sldId id="282" r:id="rId14"/>
    <p:sldId id="293" r:id="rId15"/>
    <p:sldId id="285" r:id="rId16"/>
    <p:sldId id="287" r:id="rId17"/>
    <p:sldId id="283" r:id="rId18"/>
    <p:sldId id="284" r:id="rId19"/>
    <p:sldId id="274" r:id="rId20"/>
    <p:sldId id="275" r:id="rId21"/>
    <p:sldId id="276" r:id="rId22"/>
    <p:sldId id="272" r:id="rId23"/>
    <p:sldId id="273" r:id="rId24"/>
    <p:sldId id="268" r:id="rId25"/>
    <p:sldId id="270" r:id="rId26"/>
    <p:sldId id="269" r:id="rId27"/>
    <p:sldId id="300" r:id="rId28"/>
    <p:sldId id="258" r:id="rId29"/>
    <p:sldId id="259" r:id="rId30"/>
    <p:sldId id="271" r:id="rId31"/>
    <p:sldId id="260" r:id="rId32"/>
    <p:sldId id="261" r:id="rId33"/>
    <p:sldId id="262" r:id="rId34"/>
    <p:sldId id="263" r:id="rId35"/>
    <p:sldId id="264" r:id="rId36"/>
    <p:sldId id="265" r:id="rId37"/>
    <p:sldId id="266" r:id="rId38"/>
    <p:sldId id="26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2C98E-C26F-120F-8AE4-6802C54A6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C85B5E61-2090-14BE-35C1-DDB8DE9B3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B48209C8-1F0C-671C-2866-EC70ADA565BC}"/>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5" name="Footer Placeholder 4">
            <a:extLst>
              <a:ext uri="{FF2B5EF4-FFF2-40B4-BE49-F238E27FC236}">
                <a16:creationId xmlns:a16="http://schemas.microsoft.com/office/drawing/2014/main" id="{209867A6-7882-1D9C-E246-B39FF01ADAF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8087C9C-2382-A824-5B36-4D19F244BA9D}"/>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321010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3710-7C27-0370-40CF-51C9E7CF3FF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A2C217E-3C5E-6F89-29FA-593D700B7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0C8792E-1B73-A695-19C2-20F31CCBD659}"/>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5" name="Footer Placeholder 4">
            <a:extLst>
              <a:ext uri="{FF2B5EF4-FFF2-40B4-BE49-F238E27FC236}">
                <a16:creationId xmlns:a16="http://schemas.microsoft.com/office/drawing/2014/main" id="{635CC61D-C62F-5459-DA88-C5CAF70793B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8232AA3-0D6B-4379-F7DB-2BE31F26D48C}"/>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165692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4784F5-6F1E-4CD0-B150-9EFADD8EF9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086EE091-B662-8DCF-AB35-AE51AED534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3BAC341-B716-5355-8760-45678CB19D74}"/>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5" name="Footer Placeholder 4">
            <a:extLst>
              <a:ext uri="{FF2B5EF4-FFF2-40B4-BE49-F238E27FC236}">
                <a16:creationId xmlns:a16="http://schemas.microsoft.com/office/drawing/2014/main" id="{2DAF4080-F4DE-43A3-8FC5-1A2618E5A00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62A337C-D494-4036-BE4D-717F8BF0A043}"/>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110876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F2DA-391C-37FC-005F-99CED8C4EEC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76561A7-2086-AD57-A22F-8619128D35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3E49CB5-1998-2DBF-28BB-6062E802C973}"/>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5" name="Footer Placeholder 4">
            <a:extLst>
              <a:ext uri="{FF2B5EF4-FFF2-40B4-BE49-F238E27FC236}">
                <a16:creationId xmlns:a16="http://schemas.microsoft.com/office/drawing/2014/main" id="{935D0EDA-05D0-9882-9F21-F1FCE6CD39C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144D457-D690-BE36-A6CA-C1527C86EF86}"/>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219694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6AEA-F428-C986-032A-6AAD18246E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972B3AE2-17E6-5A2F-4832-01F848F8D3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1324EE-F2DE-B570-21B5-571344C4090E}"/>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5" name="Footer Placeholder 4">
            <a:extLst>
              <a:ext uri="{FF2B5EF4-FFF2-40B4-BE49-F238E27FC236}">
                <a16:creationId xmlns:a16="http://schemas.microsoft.com/office/drawing/2014/main" id="{A1888255-3EDD-FFA3-04C4-1ACF4D30C44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BCD4783-9481-CA1F-B8C2-1EE95A179A3C}"/>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166397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45B7-BD7F-054F-C8B7-2B8832827C1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5FE232E-9F15-25D8-A975-87E9CBB5F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A9E3BA2-B6E1-0EE5-C38C-0176403F56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C5A8B60A-2C74-B545-F523-3251EFDFC24B}"/>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6" name="Footer Placeholder 5">
            <a:extLst>
              <a:ext uri="{FF2B5EF4-FFF2-40B4-BE49-F238E27FC236}">
                <a16:creationId xmlns:a16="http://schemas.microsoft.com/office/drawing/2014/main" id="{AA3F8F5D-8D26-ACA7-E061-BDAB579A964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D0C2DC6-3C32-6ADB-D429-246E0142FBB6}"/>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173110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E3E8D-98C5-F240-AA73-6D8E1BEF9E91}"/>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CF029C3-45FF-F2B0-D847-7D068B907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22778D-C23E-155A-BF65-39EDF1C183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8901F431-EAFD-3708-2F13-A19FC13AF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1CDB0A-712C-9CAE-B15D-28098C8D17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47A16AB0-0965-AB8C-F474-C2AB069A7429}"/>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8" name="Footer Placeholder 7">
            <a:extLst>
              <a:ext uri="{FF2B5EF4-FFF2-40B4-BE49-F238E27FC236}">
                <a16:creationId xmlns:a16="http://schemas.microsoft.com/office/drawing/2014/main" id="{0F7B12F5-D94C-8923-D9D5-A4082D5AF2A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2E2312E0-4A95-A4F6-1DBB-9B32A8B89378}"/>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16692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1087-0EC8-0E98-F009-E25B974F9E9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07C042FA-EA9C-912F-3EF7-A25933862B19}"/>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4" name="Footer Placeholder 3">
            <a:extLst>
              <a:ext uri="{FF2B5EF4-FFF2-40B4-BE49-F238E27FC236}">
                <a16:creationId xmlns:a16="http://schemas.microsoft.com/office/drawing/2014/main" id="{70A7D783-F127-E789-BFCD-4D0B598469E8}"/>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2B7EABD4-3C6D-F0EE-7CBB-C8D8AED7358A}"/>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222877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52F2A9-E3A4-8A3D-7B23-0FF8A92FE0B4}"/>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3" name="Footer Placeholder 2">
            <a:extLst>
              <a:ext uri="{FF2B5EF4-FFF2-40B4-BE49-F238E27FC236}">
                <a16:creationId xmlns:a16="http://schemas.microsoft.com/office/drawing/2014/main" id="{3BEFFF89-0CFA-CDF7-B21C-AAE204AA1CA3}"/>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F2CE9825-1CFC-B4F4-44D2-54EA16574216}"/>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83857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C6A0-7068-6F30-794C-C7E96C378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C440889-7353-EAD1-191A-4F9BFC350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65CBD15-D92E-F1F2-3B04-468F909A0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CB20F-3B14-9998-0A3E-488C1BFD69B5}"/>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6" name="Footer Placeholder 5">
            <a:extLst>
              <a:ext uri="{FF2B5EF4-FFF2-40B4-BE49-F238E27FC236}">
                <a16:creationId xmlns:a16="http://schemas.microsoft.com/office/drawing/2014/main" id="{7A7F1E42-A851-08C6-D211-5B1FBF07C1C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08B94FF-90B2-9DB8-6EB9-E8CC41622B1C}"/>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395502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4656-5036-DC8B-7282-47F1C3D30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76BD340-D45C-90B6-8574-4D478B9C6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BC3C8925-0B14-1E08-3799-10DC94E8D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543B4A-F810-86D6-200B-E96A2D2A4B18}"/>
              </a:ext>
            </a:extLst>
          </p:cNvPr>
          <p:cNvSpPr>
            <a:spLocks noGrp="1"/>
          </p:cNvSpPr>
          <p:nvPr>
            <p:ph type="dt" sz="half" idx="10"/>
          </p:nvPr>
        </p:nvSpPr>
        <p:spPr/>
        <p:txBody>
          <a:bodyPr/>
          <a:lstStyle/>
          <a:p>
            <a:fld id="{5B3CF1B1-B698-47A0-BBF6-1DA437E1C008}" type="datetimeFigureOut">
              <a:rPr lang="en-ID" smtClean="0"/>
              <a:t>11/09/2023</a:t>
            </a:fld>
            <a:endParaRPr lang="en-ID"/>
          </a:p>
        </p:txBody>
      </p:sp>
      <p:sp>
        <p:nvSpPr>
          <p:cNvPr id="6" name="Footer Placeholder 5">
            <a:extLst>
              <a:ext uri="{FF2B5EF4-FFF2-40B4-BE49-F238E27FC236}">
                <a16:creationId xmlns:a16="http://schemas.microsoft.com/office/drawing/2014/main" id="{429CCCF1-13B6-2C68-FAD5-55650680899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0B01B7A-93FC-4E19-6C78-7125A9350D69}"/>
              </a:ext>
            </a:extLst>
          </p:cNvPr>
          <p:cNvSpPr>
            <a:spLocks noGrp="1"/>
          </p:cNvSpPr>
          <p:nvPr>
            <p:ph type="sldNum" sz="quarter" idx="12"/>
          </p:nvPr>
        </p:nvSpPr>
        <p:spPr/>
        <p:txBody>
          <a:bodyPr/>
          <a:lstStyle/>
          <a:p>
            <a:fld id="{63B9A5D9-DA43-49A5-8FAF-C8D14CE57E89}" type="slidenum">
              <a:rPr lang="en-ID" smtClean="0"/>
              <a:t>‹#›</a:t>
            </a:fld>
            <a:endParaRPr lang="en-ID"/>
          </a:p>
        </p:txBody>
      </p:sp>
    </p:spTree>
    <p:extLst>
      <p:ext uri="{BB962C8B-B14F-4D97-AF65-F5344CB8AC3E}">
        <p14:creationId xmlns:p14="http://schemas.microsoft.com/office/powerpoint/2010/main" val="177863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D06BF5-768A-7174-8053-AA59E3178E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0CBCC0E-1F1F-25CB-D45A-018E5A8F65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E763031-35CA-7266-0124-B0F0E4A07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CF1B1-B698-47A0-BBF6-1DA437E1C008}" type="datetimeFigureOut">
              <a:rPr lang="en-ID" smtClean="0"/>
              <a:t>11/09/2023</a:t>
            </a:fld>
            <a:endParaRPr lang="en-ID"/>
          </a:p>
        </p:txBody>
      </p:sp>
      <p:sp>
        <p:nvSpPr>
          <p:cNvPr id="5" name="Footer Placeholder 4">
            <a:extLst>
              <a:ext uri="{FF2B5EF4-FFF2-40B4-BE49-F238E27FC236}">
                <a16:creationId xmlns:a16="http://schemas.microsoft.com/office/drawing/2014/main" id="{C0C6BC90-0969-B68A-144E-31CDB5C04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9A85592B-493E-FD50-7C73-7E463D94E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9A5D9-DA43-49A5-8FAF-C8D14CE57E89}" type="slidenum">
              <a:rPr lang="en-ID" smtClean="0"/>
              <a:t>‹#›</a:t>
            </a:fld>
            <a:endParaRPr lang="en-ID"/>
          </a:p>
        </p:txBody>
      </p:sp>
    </p:spTree>
    <p:extLst>
      <p:ext uri="{BB962C8B-B14F-4D97-AF65-F5344CB8AC3E}">
        <p14:creationId xmlns:p14="http://schemas.microsoft.com/office/powerpoint/2010/main" val="260347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059B-5CA7-4AAD-AE73-6E5DD7BE5E2D}"/>
              </a:ext>
            </a:extLst>
          </p:cNvPr>
          <p:cNvSpPr>
            <a:spLocks noGrp="1"/>
          </p:cNvSpPr>
          <p:nvPr>
            <p:ph type="ctrTitle"/>
          </p:nvPr>
        </p:nvSpPr>
        <p:spPr/>
        <p:txBody>
          <a:bodyPr/>
          <a:lstStyle/>
          <a:p>
            <a:r>
              <a:rPr lang="en-US"/>
              <a:t>Analisis Instruksional</a:t>
            </a:r>
            <a:br>
              <a:rPr lang="en-US"/>
            </a:br>
            <a:r>
              <a:rPr lang="en-US"/>
              <a:t>dalam Pembelajaran Digital </a:t>
            </a:r>
            <a:endParaRPr lang="en-ID"/>
          </a:p>
        </p:txBody>
      </p:sp>
      <p:sp>
        <p:nvSpPr>
          <p:cNvPr id="3" name="Subtitle 2">
            <a:extLst>
              <a:ext uri="{FF2B5EF4-FFF2-40B4-BE49-F238E27FC236}">
                <a16:creationId xmlns:a16="http://schemas.microsoft.com/office/drawing/2014/main" id="{2808DA06-EB17-4A6E-970C-9937B1859E2B}"/>
              </a:ext>
            </a:extLst>
          </p:cNvPr>
          <p:cNvSpPr>
            <a:spLocks noGrp="1"/>
          </p:cNvSpPr>
          <p:nvPr>
            <p:ph type="subTitle" idx="1"/>
          </p:nvPr>
        </p:nvSpPr>
        <p:spPr/>
        <p:txBody>
          <a:bodyPr/>
          <a:lstStyle/>
          <a:p>
            <a:r>
              <a:rPr lang="en-US"/>
              <a:t> </a:t>
            </a:r>
            <a:endParaRPr lang="en-ID"/>
          </a:p>
        </p:txBody>
      </p:sp>
    </p:spTree>
    <p:extLst>
      <p:ext uri="{BB962C8B-B14F-4D97-AF65-F5344CB8AC3E}">
        <p14:creationId xmlns:p14="http://schemas.microsoft.com/office/powerpoint/2010/main" val="330904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F5F0-331D-B2A7-D124-BB896F46C295}"/>
              </a:ext>
            </a:extLst>
          </p:cNvPr>
          <p:cNvSpPr>
            <a:spLocks noGrp="1"/>
          </p:cNvSpPr>
          <p:nvPr>
            <p:ph type="title"/>
          </p:nvPr>
        </p:nvSpPr>
        <p:spPr/>
        <p:txBody>
          <a:bodyPr/>
          <a:lstStyle/>
          <a:p>
            <a:r>
              <a:rPr lang="en-US"/>
              <a:t>Contoh analisis instruksional</a:t>
            </a:r>
            <a:endParaRPr lang="en-ID"/>
          </a:p>
        </p:txBody>
      </p:sp>
      <p:sp>
        <p:nvSpPr>
          <p:cNvPr id="3" name="Content Placeholder 2">
            <a:extLst>
              <a:ext uri="{FF2B5EF4-FFF2-40B4-BE49-F238E27FC236}">
                <a16:creationId xmlns:a16="http://schemas.microsoft.com/office/drawing/2014/main" id="{2E189145-66F8-B342-0C9F-2A0F478897B3}"/>
              </a:ext>
            </a:extLst>
          </p:cNvPr>
          <p:cNvSpPr>
            <a:spLocks noGrp="1"/>
          </p:cNvSpPr>
          <p:nvPr>
            <p:ph idx="1"/>
          </p:nvPr>
        </p:nvSpPr>
        <p:spPr/>
        <p:txBody>
          <a:bodyPr/>
          <a:lstStyle/>
          <a:p>
            <a:endParaRPr lang="en-ID"/>
          </a:p>
        </p:txBody>
      </p:sp>
      <p:pic>
        <p:nvPicPr>
          <p:cNvPr id="3074" name="Picture 2" descr="Analisis Instruksional">
            <a:extLst>
              <a:ext uri="{FF2B5EF4-FFF2-40B4-BE49-F238E27FC236}">
                <a16:creationId xmlns:a16="http://schemas.microsoft.com/office/drawing/2014/main" id="{8B98260C-1EC5-F8AB-2439-DA034C26D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404" y="1825625"/>
            <a:ext cx="9351818" cy="4513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0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9413-88B6-A7C4-5FB8-938F9E48F6A7}"/>
              </a:ext>
            </a:extLst>
          </p:cNvPr>
          <p:cNvSpPr>
            <a:spLocks noGrp="1"/>
          </p:cNvSpPr>
          <p:nvPr>
            <p:ph type="title"/>
          </p:nvPr>
        </p:nvSpPr>
        <p:spPr/>
        <p:txBody>
          <a:bodyPr/>
          <a:lstStyle/>
          <a:p>
            <a:r>
              <a:rPr lang="en-US"/>
              <a:t>Contoh analisis instruksional</a:t>
            </a:r>
            <a:endParaRPr lang="en-ID"/>
          </a:p>
        </p:txBody>
      </p:sp>
      <p:sp>
        <p:nvSpPr>
          <p:cNvPr id="3" name="Content Placeholder 2">
            <a:extLst>
              <a:ext uri="{FF2B5EF4-FFF2-40B4-BE49-F238E27FC236}">
                <a16:creationId xmlns:a16="http://schemas.microsoft.com/office/drawing/2014/main" id="{EC68C020-D9E4-2ED6-E113-F7BB860A8B84}"/>
              </a:ext>
            </a:extLst>
          </p:cNvPr>
          <p:cNvSpPr>
            <a:spLocks noGrp="1"/>
          </p:cNvSpPr>
          <p:nvPr>
            <p:ph idx="1"/>
          </p:nvPr>
        </p:nvSpPr>
        <p:spPr/>
        <p:txBody>
          <a:bodyPr/>
          <a:lstStyle/>
          <a:p>
            <a:endParaRPr lang="en-ID"/>
          </a:p>
        </p:txBody>
      </p:sp>
      <p:pic>
        <p:nvPicPr>
          <p:cNvPr id="4098" name="Picture 2" descr="Analisis Instruksional Manajemen Keuangan | PDF">
            <a:extLst>
              <a:ext uri="{FF2B5EF4-FFF2-40B4-BE49-F238E27FC236}">
                <a16:creationId xmlns:a16="http://schemas.microsoft.com/office/drawing/2014/main" id="{5F01CF3F-D6AE-05E4-66A0-E955D21A1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 y="1633826"/>
            <a:ext cx="848729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9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4965-251B-B9BA-43C4-9775C2BDA0D8}"/>
              </a:ext>
            </a:extLst>
          </p:cNvPr>
          <p:cNvSpPr>
            <a:spLocks noGrp="1"/>
          </p:cNvSpPr>
          <p:nvPr>
            <p:ph type="title"/>
          </p:nvPr>
        </p:nvSpPr>
        <p:spPr/>
        <p:txBody>
          <a:bodyPr/>
          <a:lstStyle/>
          <a:p>
            <a:r>
              <a:rPr lang="en-US"/>
              <a:t>Contoh analisis instruksional</a:t>
            </a:r>
            <a:endParaRPr lang="en-ID"/>
          </a:p>
        </p:txBody>
      </p:sp>
      <p:sp>
        <p:nvSpPr>
          <p:cNvPr id="3" name="Content Placeholder 2">
            <a:extLst>
              <a:ext uri="{FF2B5EF4-FFF2-40B4-BE49-F238E27FC236}">
                <a16:creationId xmlns:a16="http://schemas.microsoft.com/office/drawing/2014/main" id="{69EDA406-0FAB-1226-C8AD-2F1D0817DDA5}"/>
              </a:ext>
            </a:extLst>
          </p:cNvPr>
          <p:cNvSpPr>
            <a:spLocks noGrp="1"/>
          </p:cNvSpPr>
          <p:nvPr>
            <p:ph idx="1"/>
          </p:nvPr>
        </p:nvSpPr>
        <p:spPr/>
        <p:txBody>
          <a:bodyPr/>
          <a:lstStyle/>
          <a:p>
            <a:endParaRPr lang="en-ID"/>
          </a:p>
        </p:txBody>
      </p:sp>
      <p:pic>
        <p:nvPicPr>
          <p:cNvPr id="2050" name="Picture 2" descr="Analisis Instruksional">
            <a:extLst>
              <a:ext uri="{FF2B5EF4-FFF2-40B4-BE49-F238E27FC236}">
                <a16:creationId xmlns:a16="http://schemas.microsoft.com/office/drawing/2014/main" id="{FE41866F-7FD1-5041-E3A5-206C33816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5" y="1379913"/>
            <a:ext cx="10922922" cy="466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35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CC64-0BD0-E538-87AF-A7470FBD8CA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143E818D-EB14-977B-D40F-FCEA41AE8424}"/>
              </a:ext>
            </a:extLst>
          </p:cNvPr>
          <p:cNvSpPr>
            <a:spLocks noGrp="1"/>
          </p:cNvSpPr>
          <p:nvPr>
            <p:ph idx="1"/>
          </p:nvPr>
        </p:nvSpPr>
        <p:spPr/>
        <p:txBody>
          <a:bodyPr/>
          <a:lstStyle/>
          <a:p>
            <a:endParaRPr lang="en-ID"/>
          </a:p>
        </p:txBody>
      </p:sp>
      <p:pic>
        <p:nvPicPr>
          <p:cNvPr id="5122" name="Picture 2" descr="Budi Azwanto: ANALISIS INSTRUKSIONAL PAI KLS IX SMT 1">
            <a:extLst>
              <a:ext uri="{FF2B5EF4-FFF2-40B4-BE49-F238E27FC236}">
                <a16:creationId xmlns:a16="http://schemas.microsoft.com/office/drawing/2014/main" id="{811BB5AC-E92A-F68A-1813-60E9B72AC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4" y="757238"/>
            <a:ext cx="10515600"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0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7FC4-5820-E9B9-EEF0-88FDC3EAD233}"/>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3061D50-C20A-DDC0-C3A8-DA76C6526E3C}"/>
              </a:ext>
            </a:extLst>
          </p:cNvPr>
          <p:cNvSpPr>
            <a:spLocks noGrp="1"/>
          </p:cNvSpPr>
          <p:nvPr>
            <p:ph idx="1"/>
          </p:nvPr>
        </p:nvSpPr>
        <p:spPr/>
        <p:txBody>
          <a:bodyPr/>
          <a:lstStyle/>
          <a:p>
            <a:endParaRPr lang="en-ID"/>
          </a:p>
        </p:txBody>
      </p:sp>
      <p:pic>
        <p:nvPicPr>
          <p:cNvPr id="16386" name="Picture 2" descr="1 DESAIN INSTRUKSIONAL DRS FRANS A.RUMATE PUSAT PENINGKATAN DAN  PENGEMBANGAN AKTIVITAS INSTRUKSIONAL UNIVERSITAS HASANUDDIN (P3AI-UNHAS) -  ppt download">
            <a:extLst>
              <a:ext uri="{FF2B5EF4-FFF2-40B4-BE49-F238E27FC236}">
                <a16:creationId xmlns:a16="http://schemas.microsoft.com/office/drawing/2014/main" id="{58C73EDB-EB10-0E4F-D727-F9DD1DED3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3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0C47-09E7-C7BE-CD90-0EDF17ABCC50}"/>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3D0751FC-2603-D9FE-6F65-91894DF4A3B5}"/>
              </a:ext>
            </a:extLst>
          </p:cNvPr>
          <p:cNvSpPr>
            <a:spLocks noGrp="1"/>
          </p:cNvSpPr>
          <p:nvPr>
            <p:ph idx="1"/>
          </p:nvPr>
        </p:nvSpPr>
        <p:spPr/>
        <p:txBody>
          <a:bodyPr/>
          <a:lstStyle/>
          <a:p>
            <a:endParaRPr lang="en-ID"/>
          </a:p>
        </p:txBody>
      </p:sp>
      <p:pic>
        <p:nvPicPr>
          <p:cNvPr id="8194" name="Picture 2" descr="BAGAN ANALISIS INSTRUKSIONAL - ppt download">
            <a:extLst>
              <a:ext uri="{FF2B5EF4-FFF2-40B4-BE49-F238E27FC236}">
                <a16:creationId xmlns:a16="http://schemas.microsoft.com/office/drawing/2014/main" id="{41D38D92-44FE-B0E3-F854-65C5CC8C4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2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C843-CD1E-9C0B-7154-02559BF7E56F}"/>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6D837BC3-8D9F-8C3E-5B9B-C18C6784FB0C}"/>
              </a:ext>
            </a:extLst>
          </p:cNvPr>
          <p:cNvSpPr>
            <a:spLocks noGrp="1"/>
          </p:cNvSpPr>
          <p:nvPr>
            <p:ph idx="1"/>
          </p:nvPr>
        </p:nvSpPr>
        <p:spPr/>
        <p:txBody>
          <a:bodyPr/>
          <a:lstStyle/>
          <a:p>
            <a:endParaRPr lang="en-ID"/>
          </a:p>
        </p:txBody>
      </p:sp>
      <p:pic>
        <p:nvPicPr>
          <p:cNvPr id="10242" name="Picture 2" descr="PPT - BAGAN ANALISIS INSTRUKSIONAL PowerPoint Presentation, free download -  ID:5075535">
            <a:extLst>
              <a:ext uri="{FF2B5EF4-FFF2-40B4-BE49-F238E27FC236}">
                <a16:creationId xmlns:a16="http://schemas.microsoft.com/office/drawing/2014/main" id="{160372AB-7F5B-F033-B3EA-4E016628A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5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AACD-680A-04C2-39F2-55C3FF09306C}"/>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3FE19FF1-E9D9-6794-C426-4A8062AC68CD}"/>
              </a:ext>
            </a:extLst>
          </p:cNvPr>
          <p:cNvSpPr>
            <a:spLocks noGrp="1"/>
          </p:cNvSpPr>
          <p:nvPr>
            <p:ph idx="1"/>
          </p:nvPr>
        </p:nvSpPr>
        <p:spPr/>
        <p:txBody>
          <a:bodyPr/>
          <a:lstStyle/>
          <a:p>
            <a:endParaRPr lang="en-ID"/>
          </a:p>
        </p:txBody>
      </p:sp>
      <p:pic>
        <p:nvPicPr>
          <p:cNvPr id="6146" name="Picture 2" descr="Analisis Instruksional SK-KD MK HKI - ANALISIS INSTRUKSIONAL MATA KULIAH :  HAK KEKAYAAN INTLEKTUAL - Studocu">
            <a:extLst>
              <a:ext uri="{FF2B5EF4-FFF2-40B4-BE49-F238E27FC236}">
                <a16:creationId xmlns:a16="http://schemas.microsoft.com/office/drawing/2014/main" id="{CEE92EC5-A05B-9398-70E6-42C4B0C92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0015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59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4A36-A6ED-EAFA-FD94-63E70C787BBD}"/>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7015BDBB-0213-D106-784D-A77110E9681C}"/>
              </a:ext>
            </a:extLst>
          </p:cNvPr>
          <p:cNvSpPr>
            <a:spLocks noGrp="1"/>
          </p:cNvSpPr>
          <p:nvPr>
            <p:ph idx="1"/>
          </p:nvPr>
        </p:nvSpPr>
        <p:spPr/>
        <p:txBody>
          <a:bodyPr/>
          <a:lstStyle/>
          <a:p>
            <a:endParaRPr lang="en-ID"/>
          </a:p>
        </p:txBody>
      </p:sp>
      <p:pic>
        <p:nvPicPr>
          <p:cNvPr id="7170" name="Picture 2" descr="BAGAN ANALISIS INSTRUKSIONAL - ppt download">
            <a:extLst>
              <a:ext uri="{FF2B5EF4-FFF2-40B4-BE49-F238E27FC236}">
                <a16:creationId xmlns:a16="http://schemas.microsoft.com/office/drawing/2014/main" id="{D14861EF-C228-CD57-D425-C35BA0F05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49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F60E-6AAD-F637-9508-FC610A22C5C2}"/>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B9D2AA3-DEC8-C122-8773-E116C1048D82}"/>
              </a:ext>
            </a:extLst>
          </p:cNvPr>
          <p:cNvSpPr>
            <a:spLocks noGrp="1"/>
          </p:cNvSpPr>
          <p:nvPr>
            <p:ph idx="1"/>
          </p:nvPr>
        </p:nvSpPr>
        <p:spPr/>
        <p:txBody>
          <a:bodyPr/>
          <a:lstStyle/>
          <a:p>
            <a:endParaRPr lang="en-ID"/>
          </a:p>
        </p:txBody>
      </p:sp>
      <p:pic>
        <p:nvPicPr>
          <p:cNvPr id="1026" name="Picture 2">
            <a:extLst>
              <a:ext uri="{FF2B5EF4-FFF2-40B4-BE49-F238E27FC236}">
                <a16:creationId xmlns:a16="http://schemas.microsoft.com/office/drawing/2014/main" id="{93A39E76-46AF-8391-0150-0826EC170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866775"/>
            <a:ext cx="666750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6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A439-0789-2D63-0219-2DABF2E208CB}"/>
              </a:ext>
            </a:extLst>
          </p:cNvPr>
          <p:cNvSpPr>
            <a:spLocks noGrp="1"/>
          </p:cNvSpPr>
          <p:nvPr>
            <p:ph type="title"/>
          </p:nvPr>
        </p:nvSpPr>
        <p:spPr/>
        <p:txBody>
          <a:bodyPr/>
          <a:lstStyle/>
          <a:p>
            <a:r>
              <a:rPr lang="en-US"/>
              <a:t>Pembelajaran digital?</a:t>
            </a:r>
            <a:endParaRPr lang="en-ID"/>
          </a:p>
        </p:txBody>
      </p:sp>
      <p:sp>
        <p:nvSpPr>
          <p:cNvPr id="3" name="Content Placeholder 2">
            <a:extLst>
              <a:ext uri="{FF2B5EF4-FFF2-40B4-BE49-F238E27FC236}">
                <a16:creationId xmlns:a16="http://schemas.microsoft.com/office/drawing/2014/main" id="{12102592-2300-CF76-FCB9-25E52B61B9B7}"/>
              </a:ext>
            </a:extLst>
          </p:cNvPr>
          <p:cNvSpPr>
            <a:spLocks noGrp="1"/>
          </p:cNvSpPr>
          <p:nvPr>
            <p:ph idx="1"/>
          </p:nvPr>
        </p:nvSpPr>
        <p:spPr/>
        <p:txBody>
          <a:bodyPr/>
          <a:lstStyle/>
          <a:p>
            <a:pPr marL="0" indent="0">
              <a:buNone/>
            </a:pPr>
            <a:r>
              <a:rPr lang="en-ID" b="0" i="0">
                <a:solidFill>
                  <a:srgbClr val="202124"/>
                </a:solidFill>
                <a:effectLst/>
                <a:latin typeface="Google Sans"/>
              </a:rPr>
              <a:t>Pembelajaran digital merupakan suatu </a:t>
            </a:r>
            <a:r>
              <a:rPr lang="en-ID" b="0" i="0">
                <a:solidFill>
                  <a:srgbClr val="040C28"/>
                </a:solidFill>
                <a:effectLst/>
                <a:latin typeface="Google Sans"/>
              </a:rPr>
              <a:t>sistem yang dapat memfasilitasi pembelajar agar mampu belajar dengan lebih luas, lebih banyak, dan bervariasi</a:t>
            </a:r>
            <a:r>
              <a:rPr lang="en-ID" b="0" i="0">
                <a:solidFill>
                  <a:srgbClr val="202124"/>
                </a:solidFill>
                <a:effectLst/>
                <a:latin typeface="Google Sans"/>
              </a:rPr>
              <a:t>. Materi pembelajaran yang dipelajari lebih bervariasi, tidak hanya dalam bentuk verbal, melainkan lebih bervariasi seperti teks, visual, audio, dan gerak</a:t>
            </a:r>
          </a:p>
          <a:p>
            <a:pPr marL="0" indent="0">
              <a:buNone/>
            </a:pPr>
            <a:r>
              <a:rPr lang="en-ID">
                <a:solidFill>
                  <a:srgbClr val="202124"/>
                </a:solidFill>
                <a:latin typeface="Google Sans"/>
              </a:rPr>
              <a:t>Praktik pembelajaran yang menggunakan teknologi secara efektif untuk memperkaya pengalaman belajar dengan menyediakan akses konten yang menarik, umpan balik, peluang belajar kapan saja sehingga peserta didik dapat mencapai potensi masimal</a:t>
            </a:r>
            <a:endParaRPr lang="en-ID"/>
          </a:p>
        </p:txBody>
      </p:sp>
    </p:spTree>
    <p:extLst>
      <p:ext uri="{BB962C8B-B14F-4D97-AF65-F5344CB8AC3E}">
        <p14:creationId xmlns:p14="http://schemas.microsoft.com/office/powerpoint/2010/main" val="3813803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1476-7DA6-B665-A1DB-0F64470E7E2A}"/>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1621D30E-516F-E59B-A07C-12D06CA5E22C}"/>
              </a:ext>
            </a:extLst>
          </p:cNvPr>
          <p:cNvSpPr>
            <a:spLocks noGrp="1"/>
          </p:cNvSpPr>
          <p:nvPr>
            <p:ph idx="1"/>
          </p:nvPr>
        </p:nvSpPr>
        <p:spPr/>
        <p:txBody>
          <a:bodyPr/>
          <a:lstStyle/>
          <a:p>
            <a:endParaRPr lang="en-ID"/>
          </a:p>
        </p:txBody>
      </p:sp>
      <p:pic>
        <p:nvPicPr>
          <p:cNvPr id="5" name="Picture 4">
            <a:extLst>
              <a:ext uri="{FF2B5EF4-FFF2-40B4-BE49-F238E27FC236}">
                <a16:creationId xmlns:a16="http://schemas.microsoft.com/office/drawing/2014/main" id="{0DC15683-0C4D-7AD7-8BE5-16550EEAEC2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408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030A-A10E-D2AC-C167-0CF5FD0D81C0}"/>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5219EF9E-DF9B-136C-9499-D6234B787DB1}"/>
              </a:ext>
            </a:extLst>
          </p:cNvPr>
          <p:cNvSpPr>
            <a:spLocks noGrp="1"/>
          </p:cNvSpPr>
          <p:nvPr>
            <p:ph idx="1"/>
          </p:nvPr>
        </p:nvSpPr>
        <p:spPr/>
        <p:txBody>
          <a:bodyPr/>
          <a:lstStyle/>
          <a:p>
            <a:endParaRPr lang="en-ID"/>
          </a:p>
        </p:txBody>
      </p:sp>
      <p:pic>
        <p:nvPicPr>
          <p:cNvPr id="5" name="Picture 4">
            <a:extLst>
              <a:ext uri="{FF2B5EF4-FFF2-40B4-BE49-F238E27FC236}">
                <a16:creationId xmlns:a16="http://schemas.microsoft.com/office/drawing/2014/main" id="{DE206BCC-A31D-44AA-C9CE-04F8A5C7196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5907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55EC-AB81-44C6-98C9-1C08D2C13DC6}"/>
              </a:ext>
            </a:extLst>
          </p:cNvPr>
          <p:cNvSpPr>
            <a:spLocks noGrp="1"/>
          </p:cNvSpPr>
          <p:nvPr>
            <p:ph type="title"/>
          </p:nvPr>
        </p:nvSpPr>
        <p:spPr/>
        <p:txBody>
          <a:bodyPr/>
          <a:lstStyle/>
          <a:p>
            <a:r>
              <a:rPr lang="en-US"/>
              <a:t>MK: STATISTIK </a:t>
            </a:r>
            <a:endParaRPr lang="en-ID"/>
          </a:p>
        </p:txBody>
      </p:sp>
      <p:sp>
        <p:nvSpPr>
          <p:cNvPr id="3" name="Content Placeholder 2">
            <a:extLst>
              <a:ext uri="{FF2B5EF4-FFF2-40B4-BE49-F238E27FC236}">
                <a16:creationId xmlns:a16="http://schemas.microsoft.com/office/drawing/2014/main" id="{E1CDC62D-9619-4CEA-8004-A3BC1E75A27F}"/>
              </a:ext>
            </a:extLst>
          </p:cNvPr>
          <p:cNvSpPr>
            <a:spLocks noGrp="1"/>
          </p:cNvSpPr>
          <p:nvPr>
            <p:ph idx="1"/>
          </p:nvPr>
        </p:nvSpPr>
        <p:spPr/>
        <p:txBody>
          <a:bodyPr/>
          <a:lstStyle/>
          <a:p>
            <a:pPr marL="0" indent="0">
              <a:buNone/>
            </a:pPr>
            <a:r>
              <a:rPr lang="en-US" sz="1800">
                <a:effectLst/>
                <a:latin typeface="Calibri Light" panose="020F0302020204030204" pitchFamily="34" charset="0"/>
                <a:ea typeface="Calibri" panose="020F0502020204030204" pitchFamily="34" charset="0"/>
                <a:cs typeface="Times New Roman" panose="02020603050405020304" pitchFamily="18" charset="0"/>
              </a:rPr>
              <a:t>SCPL</a:t>
            </a:r>
          </a:p>
          <a:p>
            <a:r>
              <a:rPr lang="en-US" sz="1800">
                <a:effectLst/>
                <a:latin typeface="Calibri Light" panose="020F0302020204030204" pitchFamily="34" charset="0"/>
                <a:ea typeface="Calibri" panose="020F0502020204030204" pitchFamily="34" charset="0"/>
                <a:cs typeface="Times New Roman" panose="02020603050405020304" pitchFamily="18" charset="0"/>
              </a:rPr>
              <a:t>Menguasai konsep layanan perpustakaan dan diseminasi informasi secara komprehensif, mandiri sesuai dengan perkembangan pengetahuan dan teknologi terkini melalui pemikiran logis, kritis, sistematis dan inovatif sehingga dapat memberikan kontribusi bagi kehidupan bermasyarakat dan bernegara.</a:t>
            </a:r>
          </a:p>
          <a:p>
            <a:r>
              <a:rPr lang="en-US" sz="1800">
                <a:latin typeface="Calibri Light" panose="020F0302020204030204" pitchFamily="34" charset="0"/>
                <a:cs typeface="Times New Roman" panose="02020603050405020304" pitchFamily="18" charset="0"/>
              </a:rPr>
              <a:t>CPMK</a:t>
            </a:r>
          </a:p>
          <a:p>
            <a:pPr marL="742950" lvl="1" indent="-285750" algn="just">
              <a:buFont typeface="+mj-lt"/>
              <a:buAutoNum type="arabicPeriod"/>
            </a:pPr>
            <a:r>
              <a:rPr lang="id-ID" sz="1800">
                <a:effectLst/>
                <a:latin typeface="Calibri Light" panose="020F0302020204030204" pitchFamily="34" charset="0"/>
                <a:ea typeface="Times New Roman" panose="02020603050405020304" pitchFamily="18" charset="0"/>
                <a:cs typeface="Times New Roman" panose="02020603050405020304" pitchFamily="18" charset="0"/>
              </a:rPr>
              <a:t>Mahasiswa</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menguasai dasar-dasar statistika</a:t>
            </a:r>
            <a:r>
              <a:rPr lang="en-US" sz="1800">
                <a:latin typeface="Calibri Light" panose="020F0302020204030204" pitchFamily="34" charset="0"/>
                <a:ea typeface="Times New Roman" panose="02020603050405020304" pitchFamily="18" charset="0"/>
                <a:cs typeface="Times New Roman" panose="02020603050405020304" pitchFamily="18" charset="0"/>
              </a:rPr>
              <a:t> </a:t>
            </a:r>
            <a:endParaRPr lang="en-ID" sz="180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en-US" sz="1800">
                <a:latin typeface="Calibri Light" panose="020F0302020204030204" pitchFamily="34" charset="0"/>
                <a:ea typeface="Times New Roman" panose="02020603050405020304" pitchFamily="18" charset="0"/>
                <a:cs typeface="Times New Roman" panose="02020603050405020304" pitchFamily="18" charset="0"/>
              </a:rPr>
              <a:t>M</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ahasiswa terampil mengolah data  dengan analisis deskriptif  </a:t>
            </a:r>
          </a:p>
          <a:p>
            <a:pPr marL="742950" lvl="1" indent="-285750" algn="just">
              <a:buFont typeface="+mj-lt"/>
              <a:buAutoNum type="arabicPeriod"/>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Mahasiswa terampil mengolah data dengan analisis korelasi </a:t>
            </a:r>
          </a:p>
          <a:p>
            <a:pPr marL="742950" lvl="1" indent="-285750" algn="just">
              <a:buFont typeface="+mj-lt"/>
              <a:buAutoNum type="arabicPeriod"/>
            </a:pPr>
            <a:r>
              <a:rPr lang="en-US" sz="1800">
                <a:latin typeface="Calibri Light" panose="020F0302020204030204" pitchFamily="34" charset="0"/>
                <a:ea typeface="Times New Roman" panose="02020603050405020304" pitchFamily="18" charset="0"/>
                <a:cs typeface="Times New Roman" panose="02020603050405020304" pitchFamily="18" charset="0"/>
              </a:rPr>
              <a:t>Menyajikan data </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deskriptif numerik (grafik, diagram dsb)</a:t>
            </a:r>
          </a:p>
        </p:txBody>
      </p:sp>
    </p:spTree>
    <p:extLst>
      <p:ext uri="{BB962C8B-B14F-4D97-AF65-F5344CB8AC3E}">
        <p14:creationId xmlns:p14="http://schemas.microsoft.com/office/powerpoint/2010/main" val="4280265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0F0D-5250-438F-9709-FDB19BFF4EAD}"/>
              </a:ext>
            </a:extLst>
          </p:cNvPr>
          <p:cNvSpPr>
            <a:spLocks noGrp="1"/>
          </p:cNvSpPr>
          <p:nvPr>
            <p:ph type="title"/>
          </p:nvPr>
        </p:nvSpPr>
        <p:spPr/>
        <p:txBody>
          <a:bodyPr/>
          <a:lstStyle/>
          <a:p>
            <a:r>
              <a:rPr lang="en-US"/>
              <a:t>PENDEKATAN RANCANGAN</a:t>
            </a:r>
            <a:endParaRPr lang="en-ID"/>
          </a:p>
        </p:txBody>
      </p:sp>
      <p:sp>
        <p:nvSpPr>
          <p:cNvPr id="3" name="Content Placeholder 2">
            <a:extLst>
              <a:ext uri="{FF2B5EF4-FFF2-40B4-BE49-F238E27FC236}">
                <a16:creationId xmlns:a16="http://schemas.microsoft.com/office/drawing/2014/main" id="{6249D739-FF99-49F7-9523-58E0F8AAF955}"/>
              </a:ext>
            </a:extLst>
          </p:cNvPr>
          <p:cNvSpPr>
            <a:spLocks noGrp="1"/>
          </p:cNvSpPr>
          <p:nvPr>
            <p:ph idx="1"/>
          </p:nvPr>
        </p:nvSpPr>
        <p:spPr/>
        <p:txBody>
          <a:bodyPr/>
          <a:lstStyle/>
          <a:p>
            <a:pPr marL="0" indent="0">
              <a:buNone/>
            </a:pPr>
            <a:r>
              <a:rPr lang="en-US"/>
              <a:t>PENDEKATAN KONSTRUKTIVISME, </a:t>
            </a:r>
            <a:r>
              <a:rPr lang="en-US" i="1"/>
              <a:t>LEARNING EXPERIENCE</a:t>
            </a:r>
            <a:r>
              <a:rPr lang="en-US"/>
              <a:t> </a:t>
            </a:r>
          </a:p>
          <a:p>
            <a:pPr marL="0" indent="0">
              <a:buNone/>
            </a:pPr>
            <a:r>
              <a:rPr lang="en-US"/>
              <a:t>MODEL DIGITAL: SINKRONUS DAN ASINKRONUS SIPEJAR DAN GRUP WA </a:t>
            </a:r>
            <a:endParaRPr lang="en-ID"/>
          </a:p>
        </p:txBody>
      </p:sp>
    </p:spTree>
    <p:extLst>
      <p:ext uri="{BB962C8B-B14F-4D97-AF65-F5344CB8AC3E}">
        <p14:creationId xmlns:p14="http://schemas.microsoft.com/office/powerpoint/2010/main" val="3389791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F19B-E74C-43D9-AD48-155C6A2FDBD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745936EC-C5F0-4343-953A-977CC088D6FF}"/>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E6381770-22E7-48D6-A56C-D5206890F18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32422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8B03-CF61-4D71-B649-74286067669B}"/>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07F52BC4-D8C9-428C-AB12-2638C5D35A48}"/>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45BF46AB-C20E-42A0-92DF-A99EB5AD94F1}"/>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98166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8399-8CCF-4D4F-93EF-2F30EC1F1DFE}"/>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10CDF2B2-0567-4D00-83BD-983A69B6E5D7}"/>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A9F07EFA-FD3E-4BCC-8FDB-326EE7D0CCF5}"/>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602674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FD45-9219-43F6-B2B0-C33355BE2C29}"/>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B23F2795-4194-48AD-8926-FA1074766ED0}"/>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D48D539A-E046-4C05-85E2-6645546F2B0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620184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12DE-4BD1-4576-9137-14E539EF555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2AE0911B-B3BD-460A-9164-5AB48C858126}"/>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EC18FFCD-66B0-4BF8-8990-ADAF4BE3746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011901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533C-F458-46EA-AF76-C5AA7B2953D6}"/>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A620C2B-D961-4743-BA30-B0D548E85179}"/>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92EF8D54-1F50-4842-AD64-4D65F095A381}"/>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67590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10B9-455C-C515-EBBB-191538DCC6D5}"/>
              </a:ext>
            </a:extLst>
          </p:cNvPr>
          <p:cNvSpPr>
            <a:spLocks noGrp="1"/>
          </p:cNvSpPr>
          <p:nvPr>
            <p:ph type="title"/>
          </p:nvPr>
        </p:nvSpPr>
        <p:spPr/>
        <p:txBody>
          <a:bodyPr/>
          <a:lstStyle/>
          <a:p>
            <a:r>
              <a:rPr lang="en-US"/>
              <a:t>Pembelajaran digital?</a:t>
            </a:r>
            <a:endParaRPr lang="en-ID"/>
          </a:p>
        </p:txBody>
      </p:sp>
      <p:sp>
        <p:nvSpPr>
          <p:cNvPr id="3" name="Content Placeholder 2">
            <a:extLst>
              <a:ext uri="{FF2B5EF4-FFF2-40B4-BE49-F238E27FC236}">
                <a16:creationId xmlns:a16="http://schemas.microsoft.com/office/drawing/2014/main" id="{E94D0064-184B-52E1-9DED-136AE7333D3C}"/>
              </a:ext>
            </a:extLst>
          </p:cNvPr>
          <p:cNvSpPr>
            <a:spLocks noGrp="1"/>
          </p:cNvSpPr>
          <p:nvPr>
            <p:ph idx="1"/>
          </p:nvPr>
        </p:nvSpPr>
        <p:spPr/>
        <p:txBody>
          <a:bodyPr/>
          <a:lstStyle/>
          <a:p>
            <a:r>
              <a:rPr lang="en-ID" b="0" i="0">
                <a:solidFill>
                  <a:srgbClr val="202124"/>
                </a:solidFill>
                <a:effectLst/>
                <a:latin typeface="Google Sans"/>
              </a:rPr>
              <a:t>Pembelajaran digital adalah suatu </a:t>
            </a:r>
            <a:r>
              <a:rPr lang="en-ID" b="0" i="0">
                <a:solidFill>
                  <a:srgbClr val="040C28"/>
                </a:solidFill>
                <a:effectLst/>
                <a:latin typeface="Google Sans"/>
              </a:rPr>
              <a:t>sistem yang dapat memfasilitasi pembelajar </a:t>
            </a:r>
            <a:r>
              <a:rPr lang="en-ID" b="1" i="0">
                <a:solidFill>
                  <a:srgbClr val="040C28"/>
                </a:solidFill>
                <a:effectLst/>
                <a:latin typeface="Google Sans"/>
              </a:rPr>
              <a:t>berbasis teknologi </a:t>
            </a:r>
            <a:r>
              <a:rPr lang="en-ID" b="0" i="0">
                <a:solidFill>
                  <a:srgbClr val="040C28"/>
                </a:solidFill>
                <a:effectLst/>
                <a:latin typeface="Google Sans"/>
              </a:rPr>
              <a:t>agar mampu belajar dengan lebih luas, lebih banyak, dan bervariasi dalam mencapai tujuan pembelajaran </a:t>
            </a:r>
            <a:r>
              <a:rPr lang="en-ID" b="1" i="0">
                <a:solidFill>
                  <a:srgbClr val="040C28"/>
                </a:solidFill>
                <a:effectLst/>
                <a:latin typeface="Google Sans"/>
              </a:rPr>
              <a:t>secara efektif dan efisien</a:t>
            </a:r>
          </a:p>
          <a:p>
            <a:pPr marL="0" indent="0">
              <a:buNone/>
            </a:pPr>
            <a:endParaRPr lang="en-ID"/>
          </a:p>
        </p:txBody>
      </p:sp>
    </p:spTree>
    <p:extLst>
      <p:ext uri="{BB962C8B-B14F-4D97-AF65-F5344CB8AC3E}">
        <p14:creationId xmlns:p14="http://schemas.microsoft.com/office/powerpoint/2010/main" val="1535058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E872-44CF-45D1-B576-028B02293083}"/>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7929B26-0292-4C8E-AA1A-2ED91CD562BF}"/>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80F6E638-4C6B-4753-B6CF-16E5276EF49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244270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ADFC-28BC-4697-8A68-F28E6F9CF46A}"/>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0B498CEC-0827-49E9-96C0-84AD06C63F05}"/>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3298561A-9DDB-4050-9F36-27837FAFAFB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166038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680F-8338-4693-9FF4-04DCAA429CF8}"/>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C339B882-DD81-4E3E-BC9E-8360E42797EE}"/>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1E4412DB-8727-4EC7-BA6D-1EBC15D929E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39173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0DF1-49FA-477A-9C45-5DAE1706DBEC}"/>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839BC9E-DC43-45EE-A7F8-E4799B5D02F1}"/>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5A823AF5-6A46-49D9-B7CB-7AE49F3B5A87}"/>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286041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C2EF-951B-4ADC-8F99-65D244305709}"/>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B067DE62-E3DE-48FF-89D4-0CE1827FBEAD}"/>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C7215EB7-0A65-43FA-8504-94C8B39E81B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263885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EF35-879D-4F4A-AF53-87DE38BAC006}"/>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07DD2C5B-970B-4292-8609-0F429167D774}"/>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53F06550-8718-444F-9102-C3410631641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572193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D972-0D6E-4A3B-9347-7EC88689B648}"/>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10514DA4-1C32-456A-A472-39C0DDF5C8B4}"/>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B1510C30-4A73-455E-99AE-0A68969EA8AD}"/>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801861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7865-C00B-48B8-953D-4FAD122FE43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5D6928B-4B8D-4880-BE83-6D85D8E163C8}"/>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D8908FA9-3508-4659-9044-6FF4E3619A3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124503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7591-B4FF-4647-96D2-47AC726BBF62}"/>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5AFEA62-FCB2-443C-8563-B28C529CC3E9}"/>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D3DDD8EC-0DFB-4E1B-AB92-3089FA04BD8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78815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2265-48F0-7929-138B-36FDA1545B6F}"/>
              </a:ext>
            </a:extLst>
          </p:cNvPr>
          <p:cNvSpPr>
            <a:spLocks noGrp="1"/>
          </p:cNvSpPr>
          <p:nvPr>
            <p:ph type="title"/>
          </p:nvPr>
        </p:nvSpPr>
        <p:spPr/>
        <p:txBody>
          <a:bodyPr/>
          <a:lstStyle/>
          <a:p>
            <a:r>
              <a:rPr lang="en-US"/>
              <a:t>PROSEDUR</a:t>
            </a:r>
            <a:endParaRPr lang="en-ID"/>
          </a:p>
        </p:txBody>
      </p:sp>
      <p:sp>
        <p:nvSpPr>
          <p:cNvPr id="3" name="Content Placeholder 2">
            <a:extLst>
              <a:ext uri="{FF2B5EF4-FFF2-40B4-BE49-F238E27FC236}">
                <a16:creationId xmlns:a16="http://schemas.microsoft.com/office/drawing/2014/main" id="{6EC9D815-23F1-0DBC-7396-BE631783F492}"/>
              </a:ext>
            </a:extLst>
          </p:cNvPr>
          <p:cNvSpPr>
            <a:spLocks noGrp="1"/>
          </p:cNvSpPr>
          <p:nvPr>
            <p:ph idx="1"/>
          </p:nvPr>
        </p:nvSpPr>
        <p:spPr/>
        <p:txBody>
          <a:bodyPr>
            <a:normAutofit fontScale="62500" lnSpcReduction="20000"/>
          </a:bodyPr>
          <a:lstStyle/>
          <a:p>
            <a:pPr algn="just"/>
            <a:r>
              <a:rPr lang="en-ID" b="0" i="0">
                <a:solidFill>
                  <a:srgbClr val="444444"/>
                </a:solidFill>
                <a:effectLst/>
                <a:latin typeface="Open Sans" panose="020B0606030504020204" pitchFamily="34" charset="0"/>
              </a:rPr>
              <a:t>1. Menulis kompetensi yang ada dalam Tujuan Instruksional Umum (TIU)2. Melakukan analisis dengan cara</a:t>
            </a:r>
          </a:p>
          <a:p>
            <a:pPr marL="0" indent="0" algn="just">
              <a:buNone/>
            </a:pPr>
            <a:r>
              <a:rPr lang="en-ID">
                <a:solidFill>
                  <a:srgbClr val="444444"/>
                </a:solidFill>
                <a:latin typeface="Open Sans" panose="020B0606030504020204" pitchFamily="34" charset="0"/>
              </a:rPr>
              <a:t> (a) </a:t>
            </a:r>
            <a:r>
              <a:rPr lang="en-ID" b="0" i="0">
                <a:solidFill>
                  <a:srgbClr val="444444"/>
                </a:solidFill>
                <a:effectLst/>
                <a:latin typeface="Open Sans" panose="020B0606030504020204" pitchFamily="34" charset="0"/>
              </a:rPr>
              <a:t>Menulis kompetensi khusus yang relevan dengan kompetensi umum dalam TIU pada kertas-kertas kecil yang telah disediakan (b) menentukan hubungan antarkompetensi khusus dalam susunan Hirarkhikal/ Prosedural/ Pengelompokan/ Kombinasi (c) menggambarkan hubungan antar kompetensi khusus tersebut dalam bentuk bagan</a:t>
            </a:r>
            <a:br>
              <a:rPr lang="en-ID" b="0" i="0">
                <a:solidFill>
                  <a:srgbClr val="444444"/>
                </a:solidFill>
                <a:effectLst/>
                <a:latin typeface="Open Sans" panose="020B0606030504020204" pitchFamily="34" charset="0"/>
              </a:rPr>
            </a:br>
            <a:endParaRPr lang="en-ID" b="0" i="0">
              <a:solidFill>
                <a:srgbClr val="444444"/>
              </a:solidFill>
              <a:effectLst/>
              <a:latin typeface="Open Sans" panose="020B0606030504020204" pitchFamily="34" charset="0"/>
            </a:endParaRPr>
          </a:p>
          <a:p>
            <a:pPr algn="just"/>
            <a:r>
              <a:rPr lang="en-ID">
                <a:solidFill>
                  <a:srgbClr val="FFFFFF"/>
                </a:solidFill>
                <a:latin typeface="Open Sans" panose="020B0606030504020204" pitchFamily="34" charset="0"/>
              </a:rPr>
              <a:t>15</a:t>
            </a:r>
            <a:br>
              <a:rPr lang="en-ID" b="0" i="0">
                <a:solidFill>
                  <a:srgbClr val="444444"/>
                </a:solidFill>
                <a:effectLst/>
                <a:latin typeface="Open Sans" panose="020B0606030504020204" pitchFamily="34" charset="0"/>
              </a:rPr>
            </a:br>
            <a:r>
              <a:rPr lang="en-ID" b="0" i="0">
                <a:solidFill>
                  <a:srgbClr val="444444"/>
                </a:solidFill>
                <a:effectLst/>
                <a:latin typeface="Open Sans" panose="020B0606030504020204" pitchFamily="34" charset="0"/>
              </a:rPr>
              <a:t>3. Mengidentifikasi kompetensi khusus yang sudah dikuasai mahasiswa (kompetensi awal)</a:t>
            </a:r>
          </a:p>
          <a:p>
            <a:pPr marL="0" indent="0" algn="just">
              <a:buNone/>
            </a:pPr>
            <a:r>
              <a:rPr lang="en-ID" b="0" i="0">
                <a:solidFill>
                  <a:srgbClr val="444444"/>
                </a:solidFill>
                <a:effectLst/>
                <a:latin typeface="Open Sans" panose="020B0606030504020204" pitchFamily="34" charset="0"/>
              </a:rPr>
              <a:t>    4. Membuat garis batas horizontal untuk memisahkan kompetensi khusus yang sudah dikuasai dari kompetensi yang belum dikuasai mahasiswa</a:t>
            </a:r>
          </a:p>
          <a:p>
            <a:pPr marL="0" indent="0" algn="just">
              <a:buNone/>
            </a:pPr>
            <a:r>
              <a:rPr lang="en-ID" b="0" i="0">
                <a:solidFill>
                  <a:srgbClr val="444444"/>
                </a:solidFill>
                <a:effectLst/>
                <a:latin typeface="Open Sans" panose="020B0606030504020204" pitchFamily="34" charset="0"/>
              </a:rPr>
              <a:t>    5. Memberi nomor setiap kompetensi khusus, dimulai dari kompetensi yang paling awal yang harus dikuasai mahasiswa (dimulai dengan nomor 1)</a:t>
            </a:r>
          </a:p>
          <a:p>
            <a:pPr marL="0" indent="0" algn="just">
              <a:buNone/>
            </a:pPr>
            <a:r>
              <a:rPr lang="en-ID" b="0" i="0">
                <a:solidFill>
                  <a:srgbClr val="444444"/>
                </a:solidFill>
                <a:effectLst/>
                <a:latin typeface="Open Sans" panose="020B0606030504020204" pitchFamily="34" charset="0"/>
              </a:rPr>
              <a:t>6. Memberi tanda panah pada kompetensi khusus dimulai dari kompetensi yang paling rendah ke kompetensi yang lebih tinggi</a:t>
            </a:r>
          </a:p>
          <a:p>
            <a:pPr marL="0" indent="0">
              <a:buNone/>
            </a:pPr>
            <a:endParaRPr lang="en-ID"/>
          </a:p>
        </p:txBody>
      </p:sp>
    </p:spTree>
    <p:extLst>
      <p:ext uri="{BB962C8B-B14F-4D97-AF65-F5344CB8AC3E}">
        <p14:creationId xmlns:p14="http://schemas.microsoft.com/office/powerpoint/2010/main" val="285485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4FD0-0A49-D5FC-7668-CA01F7513BFB}"/>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CF6D7593-E480-2531-559B-5006D757C6C2}"/>
              </a:ext>
            </a:extLst>
          </p:cNvPr>
          <p:cNvSpPr>
            <a:spLocks noGrp="1"/>
          </p:cNvSpPr>
          <p:nvPr>
            <p:ph idx="1"/>
          </p:nvPr>
        </p:nvSpPr>
        <p:spPr/>
        <p:txBody>
          <a:bodyPr/>
          <a:lstStyle/>
          <a:p>
            <a:endParaRPr lang="en-ID"/>
          </a:p>
        </p:txBody>
      </p:sp>
      <p:pic>
        <p:nvPicPr>
          <p:cNvPr id="9218" name="Picture 2" descr="PPT - BAGAN ANALISIS INSTRUKSIONAL PowerPoint Presentation, free download -  ID:5075535">
            <a:extLst>
              <a:ext uri="{FF2B5EF4-FFF2-40B4-BE49-F238E27FC236}">
                <a16:creationId xmlns:a16="http://schemas.microsoft.com/office/drawing/2014/main" id="{38A8C82B-B157-4298-52C5-9D452E4EB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2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FD4A-6034-2E2B-ED95-BE2054435BF2}"/>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E55A98F8-59A9-ED84-94FE-0220DAC1047B}"/>
              </a:ext>
            </a:extLst>
          </p:cNvPr>
          <p:cNvSpPr>
            <a:spLocks noGrp="1"/>
          </p:cNvSpPr>
          <p:nvPr>
            <p:ph idx="1"/>
          </p:nvPr>
        </p:nvSpPr>
        <p:spPr/>
        <p:txBody>
          <a:bodyPr/>
          <a:lstStyle/>
          <a:p>
            <a:endParaRPr lang="en-ID"/>
          </a:p>
        </p:txBody>
      </p:sp>
      <p:pic>
        <p:nvPicPr>
          <p:cNvPr id="14338" name="Picture 2" descr="BAGAN ANALISIS INSTRUKSIONAL - ppt download">
            <a:extLst>
              <a:ext uri="{FF2B5EF4-FFF2-40B4-BE49-F238E27FC236}">
                <a16:creationId xmlns:a16="http://schemas.microsoft.com/office/drawing/2014/main" id="{97B413D4-CAD4-8F24-C8B8-92D2A009B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04" y="8313"/>
            <a:ext cx="100777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3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989B-3E28-7EE2-12D7-A2D4B6559199}"/>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52F597C6-220F-101E-B7DE-113563D67BA9}"/>
              </a:ext>
            </a:extLst>
          </p:cNvPr>
          <p:cNvSpPr>
            <a:spLocks noGrp="1"/>
          </p:cNvSpPr>
          <p:nvPr>
            <p:ph idx="1"/>
          </p:nvPr>
        </p:nvSpPr>
        <p:spPr/>
        <p:txBody>
          <a:bodyPr/>
          <a:lstStyle/>
          <a:p>
            <a:endParaRPr lang="en-ID"/>
          </a:p>
        </p:txBody>
      </p:sp>
      <p:pic>
        <p:nvPicPr>
          <p:cNvPr id="15362" name="Picture 2" descr="BAGAN ANALISIS INSTRUKSIONAL - ppt download">
            <a:extLst>
              <a:ext uri="{FF2B5EF4-FFF2-40B4-BE49-F238E27FC236}">
                <a16:creationId xmlns:a16="http://schemas.microsoft.com/office/drawing/2014/main" id="{9456DA83-1130-F64E-FE7F-229FA7673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2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8A58E-6207-9426-AF4D-BED8143BB433}"/>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CF7BEB70-DEB7-8307-DD42-A193D10FD4A1}"/>
              </a:ext>
            </a:extLst>
          </p:cNvPr>
          <p:cNvSpPr>
            <a:spLocks noGrp="1"/>
          </p:cNvSpPr>
          <p:nvPr>
            <p:ph idx="1"/>
          </p:nvPr>
        </p:nvSpPr>
        <p:spPr/>
        <p:txBody>
          <a:bodyPr/>
          <a:lstStyle/>
          <a:p>
            <a:endParaRPr lang="en-ID"/>
          </a:p>
        </p:txBody>
      </p:sp>
      <p:pic>
        <p:nvPicPr>
          <p:cNvPr id="11266" name="Picture 2" descr="PPT - BAGAN ANALISIS INSTRUKSIONAL PowerPoint Presentation, free download -  ID:5075535">
            <a:extLst>
              <a:ext uri="{FF2B5EF4-FFF2-40B4-BE49-F238E27FC236}">
                <a16:creationId xmlns:a16="http://schemas.microsoft.com/office/drawing/2014/main" id="{F821B2C6-C578-5477-E947-D6E40D645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77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4FD0-0A49-D5FC-7668-CA01F7513BFB}"/>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CF6D7593-E480-2531-559B-5006D757C6C2}"/>
              </a:ext>
            </a:extLst>
          </p:cNvPr>
          <p:cNvSpPr>
            <a:spLocks noGrp="1"/>
          </p:cNvSpPr>
          <p:nvPr>
            <p:ph idx="1"/>
          </p:nvPr>
        </p:nvSpPr>
        <p:spPr/>
        <p:txBody>
          <a:bodyPr/>
          <a:lstStyle/>
          <a:p>
            <a:endParaRPr lang="en-ID"/>
          </a:p>
        </p:txBody>
      </p:sp>
      <p:pic>
        <p:nvPicPr>
          <p:cNvPr id="9218" name="Picture 2" descr="PPT - BAGAN ANALISIS INSTRUKSIONAL PowerPoint Presentation, free download -  ID:5075535">
            <a:extLst>
              <a:ext uri="{FF2B5EF4-FFF2-40B4-BE49-F238E27FC236}">
                <a16:creationId xmlns:a16="http://schemas.microsoft.com/office/drawing/2014/main" id="{38A8C82B-B157-4298-52C5-9D452E4EB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50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367</Words>
  <Application>Microsoft Office PowerPoint</Application>
  <PresentationFormat>Widescreen</PresentationFormat>
  <Paragraphs>28</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Google Sans</vt:lpstr>
      <vt:lpstr>Open Sans</vt:lpstr>
      <vt:lpstr>Office Theme</vt:lpstr>
      <vt:lpstr>Analisis Instruksional dalam Pembelajaran Digital </vt:lpstr>
      <vt:lpstr>Pembelajaran digital?</vt:lpstr>
      <vt:lpstr>Pembelajaran digital?</vt:lpstr>
      <vt:lpstr>PROSEDUR</vt:lpstr>
      <vt:lpstr>PowerPoint Presentation</vt:lpstr>
      <vt:lpstr>PowerPoint Presentation</vt:lpstr>
      <vt:lpstr>PowerPoint Presentation</vt:lpstr>
      <vt:lpstr>PowerPoint Presentation</vt:lpstr>
      <vt:lpstr>PowerPoint Presentation</vt:lpstr>
      <vt:lpstr>Contoh analisis instruksional</vt:lpstr>
      <vt:lpstr>Contoh analisis instruksional</vt:lpstr>
      <vt:lpstr>Contoh analisis instruksional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MK: STATISTIK </vt:lpstr>
      <vt:lpstr>PENDEKATAN RANCANGAN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Instruksional dalam Pembelajaran Digital </dc:title>
  <dc:creator>Titik Harsiati</dc:creator>
  <cp:lastModifiedBy>Titik Harsiati</cp:lastModifiedBy>
  <cp:revision>1</cp:revision>
  <dcterms:created xsi:type="dcterms:W3CDTF">2023-09-11T01:41:20Z</dcterms:created>
  <dcterms:modified xsi:type="dcterms:W3CDTF">2023-09-11T01:52:29Z</dcterms:modified>
</cp:coreProperties>
</file>